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0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Lst>
  <p:sldSz cx="9144000" cy="5143500" type="screen16x9"/>
  <p:notesSz cx="6858000" cy="9144000"/>
  <p:embeddedFontLst>
    <p:embeddedFont>
      <p:font typeface="ABeeZee" panose="020B0604020202020204" charset="0"/>
      <p:regular r:id="rId102"/>
      <p:italic r:id="rId103"/>
    </p:embeddedFont>
    <p:embeddedFont>
      <p:font typeface="Arial Black" panose="020B0A04020102020204" pitchFamily="34" charset="0"/>
      <p:regular r:id="rId104"/>
      <p:bold r:id="rId105"/>
    </p:embeddedFont>
    <p:embeddedFont>
      <p:font typeface="Bellota Text" panose="020B0604020202020204" charset="0"/>
      <p:regular r:id="rId106"/>
      <p:bold r:id="rId107"/>
      <p:italic r:id="rId108"/>
      <p:boldItalic r:id="rId109"/>
    </p:embeddedFont>
    <p:embeddedFont>
      <p:font typeface="Calibri" panose="020F0502020204030204" pitchFamily="34" charset="0"/>
      <p:regular r:id="rId110"/>
      <p:bold r:id="rId111"/>
      <p:italic r:id="rId112"/>
      <p:boldItalic r:id="rId113"/>
    </p:embeddedFont>
    <p:embeddedFont>
      <p:font typeface="Cambria" panose="02040503050406030204" pitchFamily="18" charset="0"/>
      <p:regular r:id="rId114"/>
      <p:bold r:id="rId115"/>
      <p:italic r:id="rId116"/>
      <p:boldItalic r:id="rId117"/>
    </p:embeddedFont>
    <p:embeddedFont>
      <p:font typeface="Comic Sans MS" panose="030F0702030302020204" pitchFamily="66" charset="0"/>
      <p:regular r:id="rId118"/>
      <p:bold r:id="rId119"/>
      <p:italic r:id="rId120"/>
      <p:boldItalic r:id="rId121"/>
    </p:embeddedFont>
    <p:embeddedFont>
      <p:font typeface="Constantia" panose="02030602050306030303" pitchFamily="18" charset="0"/>
      <p:regular r:id="rId122"/>
      <p:bold r:id="rId123"/>
      <p:italic r:id="rId124"/>
      <p:boldItalic r:id="rId125"/>
    </p:embeddedFont>
    <p:embeddedFont>
      <p:font typeface="Fredericka the Great" panose="020B0604020202020204" charset="0"/>
      <p:regular r:id="rId126"/>
    </p:embeddedFont>
    <p:embeddedFont>
      <p:font typeface="Garamond" panose="02020404030301010803" pitchFamily="18" charset="0"/>
      <p:regular r:id="rId127"/>
      <p:bold r:id="rId128"/>
      <p:italic r:id="rId129"/>
      <p:boldItalic r:id="rId130"/>
    </p:embeddedFont>
    <p:embeddedFont>
      <p:font typeface="Georgia" panose="02040502050405020303" pitchFamily="18" charset="0"/>
      <p:regular r:id="rId131"/>
      <p:bold r:id="rId132"/>
      <p:italic r:id="rId133"/>
      <p:boldItalic r:id="rId134"/>
    </p:embeddedFont>
    <p:embeddedFont>
      <p:font typeface="Helvetica Neue" panose="020B0604020202020204" charset="0"/>
      <p:regular r:id="rId135"/>
      <p:bold r:id="rId136"/>
      <p:italic r:id="rId137"/>
      <p:boldItalic r:id="rId138"/>
    </p:embeddedFont>
    <p:embeddedFont>
      <p:font typeface="Libre Franklin Medium" pitchFamily="2" charset="0"/>
      <p:regular r:id="rId139"/>
      <p:bold r:id="rId140"/>
      <p:italic r:id="rId141"/>
      <p:boldItalic r:id="rId142"/>
    </p:embeddedFont>
    <p:embeddedFont>
      <p:font typeface="Lora" pitchFamily="2" charset="0"/>
      <p:regular r:id="rId143"/>
      <p:bold r:id="rId144"/>
      <p:italic r:id="rId145"/>
      <p:boldItalic r:id="rId146"/>
    </p:embeddedFont>
    <p:embeddedFont>
      <p:font typeface="Oxygen" panose="02000503000000000000" pitchFamily="2" charset="0"/>
      <p:regular r:id="rId147"/>
      <p:bold r:id="rId148"/>
    </p:embeddedFont>
    <p:embeddedFont>
      <p:font typeface="Roboto" panose="02000000000000000000" pitchFamily="2" charset="0"/>
      <p:regular r:id="rId149"/>
      <p:bold r:id="rId150"/>
      <p:italic r:id="rId151"/>
      <p:boldItalic r:id="rId152"/>
    </p:embeddedFont>
    <p:embeddedFont>
      <p:font typeface="Roboto Slab" pitchFamily="2" charset="0"/>
      <p:regular r:id="rId153"/>
      <p:bold r:id="rId154"/>
    </p:embeddedFont>
    <p:embeddedFont>
      <p:font typeface="Times" panose="02020603050405020304" pitchFamily="18" charset="0"/>
      <p:regular r:id="rId155"/>
      <p:bold r:id="rId156"/>
      <p:italic r:id="rId157"/>
      <p:bold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CFDC85-AFCF-4197-A5A7-B1ADB4FF64A1}">
  <a:tblStyle styleId="{54CFDC85-AFCF-4197-A5A7-B1ADB4FF64A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23422F8-634E-46F6-A2EB-60C91CAD5077}"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3DDAF4B-FD64-4F61-806A-63DF1BC95E89}"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502BDF-7136-4EBE-BF98-32E971A1C5B8}"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552544-23A3-4327-9D63-6416DB7A7B96}" styleName="Table_4">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6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6.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1.fntdata"/><Relationship Id="rId133" Type="http://schemas.openxmlformats.org/officeDocument/2006/relationships/font" Target="fonts/font32.fntdata"/><Relationship Id="rId138" Type="http://schemas.openxmlformats.org/officeDocument/2006/relationships/font" Target="fonts/font37.fntdata"/><Relationship Id="rId154" Type="http://schemas.openxmlformats.org/officeDocument/2006/relationships/font" Target="fonts/font53.fntdata"/><Relationship Id="rId159"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6.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font" Target="fonts/font27.fntdata"/><Relationship Id="rId144" Type="http://schemas.openxmlformats.org/officeDocument/2006/relationships/font" Target="fonts/font43.fntdata"/><Relationship Id="rId149" Type="http://schemas.openxmlformats.org/officeDocument/2006/relationships/font" Target="fonts/font48.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2.fntdata"/><Relationship Id="rId118" Type="http://schemas.openxmlformats.org/officeDocument/2006/relationships/font" Target="fonts/font17.fntdata"/><Relationship Id="rId134" Type="http://schemas.openxmlformats.org/officeDocument/2006/relationships/font" Target="fonts/font33.fntdata"/><Relationship Id="rId139" Type="http://schemas.openxmlformats.org/officeDocument/2006/relationships/font" Target="fonts/font38.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49.fntdata"/><Relationship Id="rId155" Type="http://schemas.openxmlformats.org/officeDocument/2006/relationships/font" Target="fonts/font54.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10.fntdata"/><Relationship Id="rId132" Type="http://schemas.openxmlformats.org/officeDocument/2006/relationships/font" Target="fonts/font31.fntdata"/><Relationship Id="rId140" Type="http://schemas.openxmlformats.org/officeDocument/2006/relationships/font" Target="fonts/font39.fntdata"/><Relationship Id="rId145" Type="http://schemas.openxmlformats.org/officeDocument/2006/relationships/font" Target="fonts/font44.fntdata"/><Relationship Id="rId153" Type="http://schemas.openxmlformats.org/officeDocument/2006/relationships/font" Target="fonts/font52.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5.fntdata"/><Relationship Id="rId114" Type="http://schemas.openxmlformats.org/officeDocument/2006/relationships/font" Target="fonts/font13.fntdata"/><Relationship Id="rId119" Type="http://schemas.openxmlformats.org/officeDocument/2006/relationships/font" Target="fonts/font18.fntdata"/><Relationship Id="rId12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122" Type="http://schemas.openxmlformats.org/officeDocument/2006/relationships/font" Target="fonts/font21.fntdata"/><Relationship Id="rId130" Type="http://schemas.openxmlformats.org/officeDocument/2006/relationships/font" Target="fonts/font29.fntdata"/><Relationship Id="rId135" Type="http://schemas.openxmlformats.org/officeDocument/2006/relationships/font" Target="fonts/font34.fntdata"/><Relationship Id="rId143" Type="http://schemas.openxmlformats.org/officeDocument/2006/relationships/font" Target="fonts/font42.fntdata"/><Relationship Id="rId148" Type="http://schemas.openxmlformats.org/officeDocument/2006/relationships/font" Target="fonts/font47.fntdata"/><Relationship Id="rId151" Type="http://schemas.openxmlformats.org/officeDocument/2006/relationships/font" Target="fonts/font50.fntdata"/><Relationship Id="rId156" Type="http://schemas.openxmlformats.org/officeDocument/2006/relationships/font" Target="fonts/font5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141" Type="http://schemas.openxmlformats.org/officeDocument/2006/relationships/font" Target="fonts/font40.fntdata"/><Relationship Id="rId146" Type="http://schemas.openxmlformats.org/officeDocument/2006/relationships/font" Target="fonts/font4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136" Type="http://schemas.openxmlformats.org/officeDocument/2006/relationships/font" Target="fonts/font35.fntdata"/><Relationship Id="rId157" Type="http://schemas.openxmlformats.org/officeDocument/2006/relationships/font" Target="fonts/font56.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4.fntdata"/><Relationship Id="rId126" Type="http://schemas.openxmlformats.org/officeDocument/2006/relationships/font" Target="fonts/font25.fntdata"/><Relationship Id="rId147" Type="http://schemas.openxmlformats.org/officeDocument/2006/relationships/font" Target="fonts/font4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0.fntdata"/><Relationship Id="rId142" Type="http://schemas.openxmlformats.org/officeDocument/2006/relationships/font" Target="fonts/font4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5.fntdata"/><Relationship Id="rId137" Type="http://schemas.openxmlformats.org/officeDocument/2006/relationships/font" Target="fonts/font36.fntdata"/><Relationship Id="rId158" Type="http://schemas.openxmlformats.org/officeDocument/2006/relationships/font" Target="fonts/font5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246710c4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246710c4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Vanessa Morris-O’Hearn, morris-ohearnv@cvuhsd.org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9b265981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9b265981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9e8a279b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9e8a279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9e8a279b8_1_6:notes"/>
          <p:cNvSpPr txBox="1">
            <a:spLocks noGrp="1"/>
          </p:cNvSpPr>
          <p:nvPr>
            <p:ph type="body" idx="1"/>
          </p:nvPr>
        </p:nvSpPr>
        <p:spPr>
          <a:xfrm>
            <a:off x="670891" y="4300100"/>
            <a:ext cx="5367000" cy="4073700"/>
          </a:xfrm>
          <a:prstGeom prst="rect">
            <a:avLst/>
          </a:prstGeom>
          <a:noFill/>
          <a:ln>
            <a:noFill/>
          </a:ln>
        </p:spPr>
        <p:txBody>
          <a:bodyPr spcFirstLastPara="1" wrap="square" lIns="89800" tIns="89800" rIns="89800" bIns="89800"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21" name="Google Shape;321;g1f9e8a279b8_1_6:notes"/>
          <p:cNvSpPr>
            <a:spLocks noGrp="1" noRot="1" noChangeAspect="1"/>
          </p:cNvSpPr>
          <p:nvPr>
            <p:ph type="sldImg" idx="2"/>
          </p:nvPr>
        </p:nvSpPr>
        <p:spPr>
          <a:xfrm>
            <a:off x="372717" y="678963"/>
            <a:ext cx="5963400" cy="339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9e8a279b8_1_16:notes"/>
          <p:cNvSpPr>
            <a:spLocks noGrp="1" noRot="1" noChangeAspect="1"/>
          </p:cNvSpPr>
          <p:nvPr>
            <p:ph type="sldImg" idx="2"/>
          </p:nvPr>
        </p:nvSpPr>
        <p:spPr>
          <a:xfrm>
            <a:off x="717481" y="1142608"/>
            <a:ext cx="54228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9e8a279b8_1_16:notes"/>
          <p:cNvSpPr txBox="1">
            <a:spLocks noGrp="1"/>
          </p:cNvSpPr>
          <p:nvPr>
            <p:ph type="body" idx="1"/>
          </p:nvPr>
        </p:nvSpPr>
        <p:spPr>
          <a:xfrm>
            <a:off x="685800" y="440055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f9e8a279b8_1_16:notes"/>
          <p:cNvSpPr txBox="1">
            <a:spLocks noGrp="1"/>
          </p:cNvSpPr>
          <p:nvPr>
            <p:ph type="sldNum" idx="12"/>
          </p:nvPr>
        </p:nvSpPr>
        <p:spPr>
          <a:xfrm>
            <a:off x="3884613" y="8685213"/>
            <a:ext cx="2971800" cy="459000"/>
          </a:xfrm>
          <a:prstGeom prst="rect">
            <a:avLst/>
          </a:prstGeom>
          <a:noFill/>
          <a:ln>
            <a:noFill/>
          </a:ln>
        </p:spPr>
        <p:txBody>
          <a:bodyPr spcFirstLastPara="1" wrap="square" lIns="89800" tIns="89800" rIns="89800" bIns="898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sz="1400"/>
              <a:t>13</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9e8a279b8_1_26:notes"/>
          <p:cNvSpPr>
            <a:spLocks noGrp="1" noRot="1" noChangeAspect="1"/>
          </p:cNvSpPr>
          <p:nvPr>
            <p:ph type="sldImg" idx="2"/>
          </p:nvPr>
        </p:nvSpPr>
        <p:spPr>
          <a:xfrm>
            <a:off x="717481" y="1142608"/>
            <a:ext cx="5422800" cy="308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9e8a279b8_1_26:notes"/>
          <p:cNvSpPr txBox="1">
            <a:spLocks noGrp="1"/>
          </p:cNvSpPr>
          <p:nvPr>
            <p:ph type="body" idx="1"/>
          </p:nvPr>
        </p:nvSpPr>
        <p:spPr>
          <a:xfrm>
            <a:off x="685800" y="440055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1f9e8a279b8_1_26:notes"/>
          <p:cNvSpPr txBox="1">
            <a:spLocks noGrp="1"/>
          </p:cNvSpPr>
          <p:nvPr>
            <p:ph type="sldNum" idx="12"/>
          </p:nvPr>
        </p:nvSpPr>
        <p:spPr>
          <a:xfrm>
            <a:off x="3884613" y="8685213"/>
            <a:ext cx="2971800" cy="459000"/>
          </a:xfrm>
          <a:prstGeom prst="rect">
            <a:avLst/>
          </a:prstGeom>
          <a:noFill/>
          <a:ln>
            <a:noFill/>
          </a:ln>
        </p:spPr>
        <p:txBody>
          <a:bodyPr spcFirstLastPara="1" wrap="square" lIns="89800" tIns="89800" rIns="89800" bIns="898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sz="1400"/>
              <a:t>14</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9b26598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9b26598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f9e8a279b8_1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f9e8a279b8_1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9e8a279b8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9e8a279b8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f9e8a279b8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f9e8a279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f9e8a279b8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f9e8a279b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246710c4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246710c4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f9e8a279b8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f9e8a279b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f9e8a279b8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f9e8a279b8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f9e8a279b8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f9e8a279b8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f9e8a279b8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f9e8a279b8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f9e8a279b8_1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f9e8a279b8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f9e8a279b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f9e8a279b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f9e8a279b8_1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f9e8a279b8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f9e8a279b8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f9e8a279b8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f9e8a279b8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f9e8a279b8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246710c4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2246710c4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79fc192d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79fc192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f9e8a279b8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f9e8a279b8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246710c4c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2246710c4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f9e8a279b8_1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f9e8a279b8_1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f9e8a279b8_1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f9e8a279b8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f9e8a279b8_1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f9e8a279b8_1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f9e8a279b8_1_711:notes"/>
          <p:cNvSpPr txBox="1">
            <a:spLocks noGrp="1"/>
          </p:cNvSpPr>
          <p:nvPr>
            <p:ph type="body" idx="1"/>
          </p:nvPr>
        </p:nvSpPr>
        <p:spPr>
          <a:xfrm>
            <a:off x="914400" y="4344025"/>
            <a:ext cx="5029200" cy="41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1f9e8a279b8_1_711:notes"/>
          <p:cNvSpPr>
            <a:spLocks noGrp="1" noRot="1" noChangeAspect="1"/>
          </p:cNvSpPr>
          <p:nvPr>
            <p:ph type="sldImg" idx="2"/>
          </p:nvPr>
        </p:nvSpPr>
        <p:spPr>
          <a:xfrm>
            <a:off x="330213" y="685487"/>
            <a:ext cx="6197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f9e8a279b8_1_7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1f9e8a279b8_1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f9e8a279b8_1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f9e8a279b8_1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2246710c4c_0_63:notes"/>
          <p:cNvSpPr txBox="1">
            <a:spLocks noGrp="1"/>
          </p:cNvSpPr>
          <p:nvPr>
            <p:ph type="body" idx="1"/>
          </p:nvPr>
        </p:nvSpPr>
        <p:spPr>
          <a:xfrm>
            <a:off x="914400" y="4344025"/>
            <a:ext cx="5029200" cy="41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g12246710c4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f9e8a279b8_1_655:notes"/>
          <p:cNvSpPr txBox="1">
            <a:spLocks noGrp="1"/>
          </p:cNvSpPr>
          <p:nvPr>
            <p:ph type="body" idx="1"/>
          </p:nvPr>
        </p:nvSpPr>
        <p:spPr>
          <a:xfrm>
            <a:off x="914400" y="4344025"/>
            <a:ext cx="5029200" cy="41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g1f9e8a279b8_1_655:notes"/>
          <p:cNvSpPr>
            <a:spLocks noGrp="1" noRot="1" noChangeAspect="1"/>
          </p:cNvSpPr>
          <p:nvPr>
            <p:ph type="sldImg" idx="2"/>
          </p:nvPr>
        </p:nvSpPr>
        <p:spPr>
          <a:xfrm>
            <a:off x="330213" y="685487"/>
            <a:ext cx="6197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150e6f64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150e6f64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f9e8a279b8_1_4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f9e8a279b8_1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f9e8a279b8_1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f9e8a279b8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f9e8a279b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f9e8a279b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f9e8a279b8_1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f9e8a279b8_1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f9e8a279b8_1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f9e8a279b8_1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f9e8a279b8_1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f9e8a279b8_1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f9e8a279b8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f9e8a279b8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f9e8a279b8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f9e8a279b8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246710c4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2246710c4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246710c4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2246710c4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246710c4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2246710c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246710c4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2246710c4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f9e8a279b8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f9e8a279b8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f9e8a279b8_1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f9e8a279b8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246710c4c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246710c4c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f9e8a279b8_1_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f9e8a279b8_1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f9e8a279b8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f9e8a279b8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28dfaba4c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28dfaba4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28dfaba4c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28dfaba4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28dfaba4c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28dfaba4c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2246710c4c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2246710c4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9b265981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9b265981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246710c4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2246710c4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8dfaba4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8dfaba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d6c8c75435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d6c8c75435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8dfaba4c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8dfaba4c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28dfaba4c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28dfaba4c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e1cb0a437cb9159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g2e1cb0a437cb9159_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e1cb0a437cb9159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g2e1cb0a437cb9159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2208863ff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2208863ff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1e1405b1d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1e1405b1d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28dfaba4c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28dfaba4c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279fc192d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279fc192d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1e1405b1da_0_5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1e1405b1da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a Pear Deck Number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1e1405b1da_0_5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1e1405b1da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a Pear Deck Drawing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1e1405b1da_0_6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1e1405b1da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a Pear Deck Drawing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1e1405b1da_0_6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1e1405b1d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a Pear Deck Number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1e1405b1da_0_6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1e1405b1da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is a Pear Deck Drawing Slide </a:t>
            </a:r>
            <a:endParaRPr/>
          </a:p>
          <a:p>
            <a:pPr marL="0" lvl="0" indent="0" algn="l" rtl="0">
              <a:spcBef>
                <a:spcPts val="0"/>
              </a:spcBef>
              <a:spcAft>
                <a:spcPts val="0"/>
              </a:spcAft>
              <a:buNone/>
            </a:pPr>
            <a:r>
              <a:rPr lang="en"/>
              <a:t>🍐 To edit the type of question, go back to the "Ask Students a Question" in the Pear Deck sidebar.</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e1405b1da_0_7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e1405b1da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1e1405b1da_0_7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1e1405b1da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e1405b1da_0_8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e1405b1da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1e1405b1da_0_8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1e1405b1da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2246710c4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2246710c4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9b2659819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9b265981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d6c8c75435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d6c8c7543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2576da7281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576da72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2246710c4c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2246710c4c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8dfaba4c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8dfaba4c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28dfaba4c1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28dfaba4c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2576da728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2576da728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2576da7281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2576da72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2576da7281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2576da728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28dfaba4c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28dfaba4c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28dfaba4c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28dfaba4c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9b2659819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9b265981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2576da728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2576da72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2246710c4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2246710c4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2246710c4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2246710c4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f9e8a279b8_1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f9e8a279b8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2576da7281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2576da728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2576da728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2576da728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2576da7281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2576da728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2576da7281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2576da728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SzPts val="2800"/>
              <a:buNone/>
              <a:defRPr sz="3600" b="0" i="0" u="none" strike="noStrike" cap="none">
                <a:solidFill>
                  <a:srgbClr val="FFC247"/>
                </a:solidFill>
                <a:latin typeface="Times"/>
                <a:ea typeface="Times"/>
                <a:cs typeface="Times"/>
                <a:sym typeface="Times"/>
              </a:defRPr>
            </a:lvl1pPr>
            <a:lvl2pPr marR="0" lvl="1" algn="l" rtl="0">
              <a:spcBef>
                <a:spcPts val="0"/>
              </a:spcBef>
              <a:spcAft>
                <a:spcPts val="0"/>
              </a:spcAft>
              <a:buSzPts val="2800"/>
              <a:buNone/>
              <a:defRPr sz="3600" b="0" i="0" u="none" strike="noStrike" cap="none">
                <a:solidFill>
                  <a:srgbClr val="FFC247"/>
                </a:solidFill>
                <a:latin typeface="Times"/>
                <a:ea typeface="Times"/>
                <a:cs typeface="Times"/>
                <a:sym typeface="Times"/>
              </a:defRPr>
            </a:lvl2pPr>
            <a:lvl3pPr marR="0" lvl="2" algn="l" rtl="0">
              <a:spcBef>
                <a:spcPts val="0"/>
              </a:spcBef>
              <a:spcAft>
                <a:spcPts val="0"/>
              </a:spcAft>
              <a:buSzPts val="2800"/>
              <a:buNone/>
              <a:defRPr sz="3600" b="0" i="0" u="none" strike="noStrike" cap="none">
                <a:solidFill>
                  <a:srgbClr val="FFC247"/>
                </a:solidFill>
                <a:latin typeface="Times"/>
                <a:ea typeface="Times"/>
                <a:cs typeface="Times"/>
                <a:sym typeface="Times"/>
              </a:defRPr>
            </a:lvl3pPr>
            <a:lvl4pPr marR="0" lvl="3" algn="l" rtl="0">
              <a:spcBef>
                <a:spcPts val="0"/>
              </a:spcBef>
              <a:spcAft>
                <a:spcPts val="0"/>
              </a:spcAft>
              <a:buSzPts val="2800"/>
              <a:buNone/>
              <a:defRPr sz="3600" b="0" i="0" u="none" strike="noStrike" cap="none">
                <a:solidFill>
                  <a:srgbClr val="FFC247"/>
                </a:solidFill>
                <a:latin typeface="Times"/>
                <a:ea typeface="Times"/>
                <a:cs typeface="Times"/>
                <a:sym typeface="Times"/>
              </a:defRPr>
            </a:lvl4pPr>
            <a:lvl5pPr marR="0" lvl="4" algn="l" rtl="0">
              <a:spcBef>
                <a:spcPts val="0"/>
              </a:spcBef>
              <a:spcAft>
                <a:spcPts val="0"/>
              </a:spcAft>
              <a:buSzPts val="2800"/>
              <a:buNone/>
              <a:defRPr sz="3600" b="0" i="0" u="none" strike="noStrike" cap="none">
                <a:solidFill>
                  <a:srgbClr val="FFC247"/>
                </a:solidFill>
                <a:latin typeface="Times"/>
                <a:ea typeface="Times"/>
                <a:cs typeface="Times"/>
                <a:sym typeface="Times"/>
              </a:defRPr>
            </a:lvl5pPr>
            <a:lvl6pPr marR="0" lvl="5" algn="l" rtl="0">
              <a:spcBef>
                <a:spcPts val="0"/>
              </a:spcBef>
              <a:spcAft>
                <a:spcPts val="0"/>
              </a:spcAft>
              <a:buSzPts val="2800"/>
              <a:buNone/>
              <a:defRPr sz="3600" b="0" i="0" u="none" strike="noStrike" cap="none">
                <a:solidFill>
                  <a:srgbClr val="FFC247"/>
                </a:solidFill>
                <a:latin typeface="Times"/>
                <a:ea typeface="Times"/>
                <a:cs typeface="Times"/>
                <a:sym typeface="Times"/>
              </a:defRPr>
            </a:lvl6pPr>
            <a:lvl7pPr marR="0" lvl="6" algn="l" rtl="0">
              <a:spcBef>
                <a:spcPts val="0"/>
              </a:spcBef>
              <a:spcAft>
                <a:spcPts val="0"/>
              </a:spcAft>
              <a:buSzPts val="2800"/>
              <a:buNone/>
              <a:defRPr sz="3600" b="0" i="0" u="none" strike="noStrike" cap="none">
                <a:solidFill>
                  <a:srgbClr val="FFC247"/>
                </a:solidFill>
                <a:latin typeface="Times"/>
                <a:ea typeface="Times"/>
                <a:cs typeface="Times"/>
                <a:sym typeface="Times"/>
              </a:defRPr>
            </a:lvl7pPr>
            <a:lvl8pPr marR="0" lvl="7" algn="l" rtl="0">
              <a:spcBef>
                <a:spcPts val="0"/>
              </a:spcBef>
              <a:spcAft>
                <a:spcPts val="0"/>
              </a:spcAft>
              <a:buSzPts val="2800"/>
              <a:buNone/>
              <a:defRPr sz="3600" b="0" i="0" u="none" strike="noStrike" cap="none">
                <a:solidFill>
                  <a:srgbClr val="FFC247"/>
                </a:solidFill>
                <a:latin typeface="Times"/>
                <a:ea typeface="Times"/>
                <a:cs typeface="Times"/>
                <a:sym typeface="Times"/>
              </a:defRPr>
            </a:lvl8pPr>
            <a:lvl9pPr marR="0" lvl="8" algn="l" rtl="0">
              <a:spcBef>
                <a:spcPts val="0"/>
              </a:spcBef>
              <a:spcAft>
                <a:spcPts val="0"/>
              </a:spcAft>
              <a:buSzPts val="2800"/>
              <a:buNone/>
              <a:defRPr sz="3600" b="0" i="0" u="none" strike="noStrike" cap="none">
                <a:solidFill>
                  <a:srgbClr val="FFC247"/>
                </a:solidFill>
                <a:latin typeface="Times"/>
                <a:ea typeface="Times"/>
                <a:cs typeface="Times"/>
                <a:sym typeface="Times"/>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19100" algn="l" rtl="0">
              <a:spcBef>
                <a:spcPts val="1500"/>
              </a:spcBef>
              <a:spcAft>
                <a:spcPts val="0"/>
              </a:spcAft>
              <a:buClr>
                <a:srgbClr val="650011"/>
              </a:buClr>
              <a:buSzPts val="3000"/>
              <a:buFont typeface="Times"/>
              <a:buChar char="•"/>
              <a:defRPr sz="3000" b="0" i="0" u="none" strike="noStrike" cap="none">
                <a:solidFill>
                  <a:schemeClr val="dk1"/>
                </a:solidFill>
                <a:latin typeface="Times"/>
                <a:ea typeface="Times"/>
                <a:cs typeface="Times"/>
                <a:sym typeface="Times"/>
              </a:defRPr>
            </a:lvl1pPr>
            <a:lvl2pPr marL="914400" marR="0" lvl="1" indent="-393700" algn="l" rtl="0">
              <a:spcBef>
                <a:spcPts val="1500"/>
              </a:spcBef>
              <a:spcAft>
                <a:spcPts val="0"/>
              </a:spcAft>
              <a:buClr>
                <a:srgbClr val="650011"/>
              </a:buClr>
              <a:buSzPts val="2600"/>
              <a:buFont typeface="Times"/>
              <a:buChar char="•"/>
              <a:defRPr sz="2600" b="0" i="0" u="none" strike="noStrike" cap="none">
                <a:solidFill>
                  <a:schemeClr val="dk1"/>
                </a:solidFill>
                <a:latin typeface="Times"/>
                <a:ea typeface="Times"/>
                <a:cs typeface="Times"/>
                <a:sym typeface="Times"/>
              </a:defRPr>
            </a:lvl2pPr>
            <a:lvl3pPr marL="1371600" marR="0" lvl="2" indent="-393700" algn="l" rtl="0">
              <a:spcBef>
                <a:spcPts val="1500"/>
              </a:spcBef>
              <a:spcAft>
                <a:spcPts val="0"/>
              </a:spcAft>
              <a:buClr>
                <a:srgbClr val="650011"/>
              </a:buClr>
              <a:buSzPts val="2600"/>
              <a:buFont typeface="Times"/>
              <a:buChar char="•"/>
              <a:defRPr sz="2600" b="0" i="0" u="none" strike="noStrike" cap="none">
                <a:solidFill>
                  <a:schemeClr val="dk1"/>
                </a:solidFill>
                <a:latin typeface="Times"/>
                <a:ea typeface="Times"/>
                <a:cs typeface="Times"/>
                <a:sym typeface="Times"/>
              </a:defRPr>
            </a:lvl3pPr>
            <a:lvl4pPr marL="1828800" marR="0" lvl="3" indent="-393700" algn="l" rtl="0">
              <a:spcBef>
                <a:spcPts val="1500"/>
              </a:spcBef>
              <a:spcAft>
                <a:spcPts val="0"/>
              </a:spcAft>
              <a:buClr>
                <a:srgbClr val="650011"/>
              </a:buClr>
              <a:buSzPts val="2600"/>
              <a:buFont typeface="Times"/>
              <a:buChar char="•"/>
              <a:defRPr sz="2600" b="0" i="0" u="none" strike="noStrike" cap="none">
                <a:solidFill>
                  <a:schemeClr val="dk1"/>
                </a:solidFill>
                <a:latin typeface="Times"/>
                <a:ea typeface="Times"/>
                <a:cs typeface="Times"/>
                <a:sym typeface="Times"/>
              </a:defRPr>
            </a:lvl4pPr>
            <a:lvl5pPr marL="2286000" marR="0" lvl="4" indent="-342900" algn="l" rtl="0">
              <a:spcBef>
                <a:spcPts val="1500"/>
              </a:spcBef>
              <a:spcAft>
                <a:spcPts val="0"/>
              </a:spcAft>
              <a:buClr>
                <a:srgbClr val="650011"/>
              </a:buClr>
              <a:buSzPts val="1800"/>
              <a:buFont typeface="Times"/>
              <a:buChar char="»"/>
              <a:defRPr sz="1800" b="0" i="0" u="none" strike="noStrike" cap="none">
                <a:solidFill>
                  <a:schemeClr val="dk1"/>
                </a:solidFill>
                <a:latin typeface="Times"/>
                <a:ea typeface="Times"/>
                <a:cs typeface="Times"/>
                <a:sym typeface="Times"/>
              </a:defRPr>
            </a:lvl5pPr>
            <a:lvl6pPr marL="2743200" marR="0" lvl="5" indent="-342900" algn="l" rtl="0">
              <a:spcBef>
                <a:spcPts val="1500"/>
              </a:spcBef>
              <a:spcAft>
                <a:spcPts val="0"/>
              </a:spcAft>
              <a:buClr>
                <a:srgbClr val="650011"/>
              </a:buClr>
              <a:buSzPts val="1800"/>
              <a:buFont typeface="Times"/>
              <a:buChar char="»"/>
              <a:defRPr sz="1800" b="0" i="0" u="none" strike="noStrike" cap="none">
                <a:solidFill>
                  <a:schemeClr val="dk1"/>
                </a:solidFill>
                <a:latin typeface="Times"/>
                <a:ea typeface="Times"/>
                <a:cs typeface="Times"/>
                <a:sym typeface="Times"/>
              </a:defRPr>
            </a:lvl6pPr>
            <a:lvl7pPr marL="3200400" marR="0" lvl="6" indent="-342900" algn="l" rtl="0">
              <a:spcBef>
                <a:spcPts val="1500"/>
              </a:spcBef>
              <a:spcAft>
                <a:spcPts val="0"/>
              </a:spcAft>
              <a:buClr>
                <a:srgbClr val="650011"/>
              </a:buClr>
              <a:buSzPts val="1800"/>
              <a:buFont typeface="Times"/>
              <a:buChar char="»"/>
              <a:defRPr sz="1800" b="0" i="0" u="none" strike="noStrike" cap="none">
                <a:solidFill>
                  <a:schemeClr val="dk1"/>
                </a:solidFill>
                <a:latin typeface="Times"/>
                <a:ea typeface="Times"/>
                <a:cs typeface="Times"/>
                <a:sym typeface="Times"/>
              </a:defRPr>
            </a:lvl7pPr>
            <a:lvl8pPr marL="3657600" marR="0" lvl="7" indent="-342900" algn="l" rtl="0">
              <a:spcBef>
                <a:spcPts val="1500"/>
              </a:spcBef>
              <a:spcAft>
                <a:spcPts val="0"/>
              </a:spcAft>
              <a:buClr>
                <a:srgbClr val="650011"/>
              </a:buClr>
              <a:buSzPts val="1800"/>
              <a:buFont typeface="Times"/>
              <a:buChar char="»"/>
              <a:defRPr sz="1800" b="0" i="0" u="none" strike="noStrike" cap="none">
                <a:solidFill>
                  <a:schemeClr val="dk1"/>
                </a:solidFill>
                <a:latin typeface="Times"/>
                <a:ea typeface="Times"/>
                <a:cs typeface="Times"/>
                <a:sym typeface="Times"/>
              </a:defRPr>
            </a:lvl8pPr>
            <a:lvl9pPr marL="4114800" marR="0" lvl="8" indent="-342900" algn="l" rtl="0">
              <a:spcBef>
                <a:spcPts val="1500"/>
              </a:spcBef>
              <a:spcAft>
                <a:spcPts val="0"/>
              </a:spcAft>
              <a:buClr>
                <a:srgbClr val="650011"/>
              </a:buClr>
              <a:buSzPts val="1800"/>
              <a:buFont typeface="Times"/>
              <a:buChar char="»"/>
              <a:defRPr sz="1800" b="0" i="0" u="none" strike="noStrike" cap="none">
                <a:solidFill>
                  <a:schemeClr val="dk1"/>
                </a:solidFill>
                <a:latin typeface="Times"/>
                <a:ea typeface="Times"/>
                <a:cs typeface="Times"/>
                <a:sym typeface="Time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200" y="528066"/>
            <a:ext cx="8229600" cy="857400"/>
          </a:xfrm>
          <a:prstGeom prst="rect">
            <a:avLst/>
          </a:prstGeom>
          <a:noFill/>
          <a:ln>
            <a:noFill/>
          </a:ln>
        </p:spPr>
        <p:txBody>
          <a:bodyPr spcFirstLastPara="1" wrap="square" lIns="0" tIns="34275" rIns="0" bIns="0" anchor="b" anchorCtr="0">
            <a:normAutofit/>
          </a:bodyPr>
          <a:lstStyle>
            <a:lvl1pPr marR="0" lvl="0" algn="l" rtl="0">
              <a:spcBef>
                <a:spcPts val="0"/>
              </a:spcBef>
              <a:spcAft>
                <a:spcPts val="0"/>
              </a:spcAft>
              <a:buClr>
                <a:schemeClr val="dk2"/>
              </a:buClr>
              <a:buSzPts val="3800"/>
              <a:buFont typeface="Calibri"/>
              <a:buNone/>
              <a:defRPr sz="3800" b="0" i="0" u="none" strike="noStrike" cap="none">
                <a:solidFill>
                  <a:schemeClr val="dk2"/>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55" name="Google Shape;55;p14"/>
          <p:cNvSpPr txBox="1">
            <a:spLocks noGrp="1"/>
          </p:cNvSpPr>
          <p:nvPr>
            <p:ph type="body" idx="1"/>
          </p:nvPr>
        </p:nvSpPr>
        <p:spPr>
          <a:xfrm>
            <a:off x="457200" y="1451610"/>
            <a:ext cx="8229600" cy="3291900"/>
          </a:xfrm>
          <a:prstGeom prst="rect">
            <a:avLst/>
          </a:prstGeom>
          <a:noFill/>
          <a:ln>
            <a:noFill/>
          </a:ln>
        </p:spPr>
        <p:txBody>
          <a:bodyPr spcFirstLastPara="1" wrap="square" lIns="68575" tIns="34275" rIns="68575" bIns="34275" anchor="t" anchorCtr="0">
            <a:normAutofit/>
          </a:bodyPr>
          <a:lstStyle>
            <a:lvl1pPr marL="457200" marR="0" lvl="0" indent="-349250" algn="l" rtl="0">
              <a:spcBef>
                <a:spcPts val="400"/>
              </a:spcBef>
              <a:spcAft>
                <a:spcPts val="0"/>
              </a:spcAft>
              <a:buClr>
                <a:schemeClr val="accent3"/>
              </a:buClr>
              <a:buSzPts val="1900"/>
              <a:buFont typeface="Noto Sans Symbols"/>
              <a:buChar char="●"/>
              <a:defRPr sz="2000" b="0" i="0" u="none" strike="noStrike" cap="none">
                <a:solidFill>
                  <a:schemeClr val="dk1"/>
                </a:solidFill>
                <a:latin typeface="Constantia"/>
                <a:ea typeface="Constantia"/>
                <a:cs typeface="Constantia"/>
                <a:sym typeface="Constantia"/>
              </a:defRPr>
            </a:lvl1pPr>
            <a:lvl2pPr marL="914400" marR="0" lvl="1" indent="-323850" algn="l" rtl="0">
              <a:spcBef>
                <a:spcPts val="1200"/>
              </a:spcBef>
              <a:spcAft>
                <a:spcPts val="0"/>
              </a:spcAft>
              <a:buClr>
                <a:schemeClr val="accent1"/>
              </a:buClr>
              <a:buSzPts val="1500"/>
              <a:buFont typeface="Noto Sans Symbols"/>
              <a:buChar char="●"/>
              <a:defRPr sz="1800" b="0" i="0" u="none" strike="noStrike" cap="none">
                <a:solidFill>
                  <a:schemeClr val="dk1"/>
                </a:solidFill>
                <a:latin typeface="Constantia"/>
                <a:ea typeface="Constantia"/>
                <a:cs typeface="Constantia"/>
                <a:sym typeface="Constantia"/>
              </a:defRPr>
            </a:lvl2pPr>
            <a:lvl3pPr marL="1371600" marR="0" lvl="2" indent="-298450" algn="l" rtl="0">
              <a:spcBef>
                <a:spcPts val="1200"/>
              </a:spcBef>
              <a:spcAft>
                <a:spcPts val="0"/>
              </a:spcAft>
              <a:buClr>
                <a:schemeClr val="accent2"/>
              </a:buClr>
              <a:buSzPts val="1100"/>
              <a:buFont typeface="Noto Sans Symbols"/>
              <a:buChar char="●"/>
              <a:defRPr sz="1600" b="0" i="0" u="none" strike="noStrike" cap="none">
                <a:solidFill>
                  <a:schemeClr val="dk1"/>
                </a:solidFill>
                <a:latin typeface="Constantia"/>
                <a:ea typeface="Constantia"/>
                <a:cs typeface="Constantia"/>
                <a:sym typeface="Constantia"/>
              </a:defRPr>
            </a:lvl3pPr>
            <a:lvl4pPr marL="1828800" marR="0" lvl="3" indent="-292100" algn="l" rtl="0">
              <a:spcBef>
                <a:spcPts val="1200"/>
              </a:spcBef>
              <a:spcAft>
                <a:spcPts val="0"/>
              </a:spcAft>
              <a:buClr>
                <a:schemeClr val="accent3"/>
              </a:buClr>
              <a:buSzPts val="1000"/>
              <a:buFont typeface="Noto Sans Symbols"/>
              <a:buChar char="●"/>
              <a:defRPr sz="1500" b="0" i="0" u="none" strike="noStrike" cap="none">
                <a:solidFill>
                  <a:schemeClr val="dk1"/>
                </a:solidFill>
                <a:latin typeface="Constantia"/>
                <a:ea typeface="Constantia"/>
                <a:cs typeface="Constantia"/>
                <a:sym typeface="Constantia"/>
              </a:defRPr>
            </a:lvl4pPr>
            <a:lvl5pPr marL="2286000" marR="0" lvl="4" indent="-292100" algn="l" rtl="0">
              <a:spcBef>
                <a:spcPts val="1200"/>
              </a:spcBef>
              <a:spcAft>
                <a:spcPts val="0"/>
              </a:spcAft>
              <a:buClr>
                <a:schemeClr val="accent4"/>
              </a:buClr>
              <a:buSzPts val="1000"/>
              <a:buFont typeface="Noto Sans Symbols"/>
              <a:buChar char="●"/>
              <a:defRPr sz="1500" b="0" i="0" u="none" strike="noStrike" cap="none">
                <a:solidFill>
                  <a:schemeClr val="dk1"/>
                </a:solidFill>
                <a:latin typeface="Constantia"/>
                <a:ea typeface="Constantia"/>
                <a:cs typeface="Constantia"/>
                <a:sym typeface="Constantia"/>
              </a:defRPr>
            </a:lvl5pPr>
            <a:lvl6pPr marL="2743200" marR="0" lvl="5" indent="-298450" algn="l" rtl="0">
              <a:spcBef>
                <a:spcPts val="1200"/>
              </a:spcBef>
              <a:spcAft>
                <a:spcPts val="0"/>
              </a:spcAft>
              <a:buClr>
                <a:schemeClr val="accent5"/>
              </a:buClr>
              <a:buSzPts val="1100"/>
              <a:buFont typeface="Noto Sans Symbols"/>
              <a:buChar char="●"/>
              <a:defRPr sz="1400" b="0" i="0" u="none" strike="noStrike" cap="none">
                <a:solidFill>
                  <a:schemeClr val="dk1"/>
                </a:solidFill>
                <a:latin typeface="Constantia"/>
                <a:ea typeface="Constantia"/>
                <a:cs typeface="Constantia"/>
                <a:sym typeface="Constantia"/>
              </a:defRPr>
            </a:lvl6pPr>
            <a:lvl7pPr marL="3200400" marR="0" lvl="6" indent="-292100" algn="l" rtl="0">
              <a:spcBef>
                <a:spcPts val="1200"/>
              </a:spcBef>
              <a:spcAft>
                <a:spcPts val="0"/>
              </a:spcAft>
              <a:buClr>
                <a:schemeClr val="accent6"/>
              </a:buClr>
              <a:buSzPts val="1000"/>
              <a:buFont typeface="Noto Sans Symbols"/>
              <a:buChar char="●"/>
              <a:defRPr sz="1200" b="0" i="0" u="none" strike="noStrike" cap="none">
                <a:solidFill>
                  <a:schemeClr val="dk1"/>
                </a:solidFill>
                <a:latin typeface="Constantia"/>
                <a:ea typeface="Constantia"/>
                <a:cs typeface="Constantia"/>
                <a:sym typeface="Constantia"/>
              </a:defRPr>
            </a:lvl7pPr>
            <a:lvl8pPr marL="3657600" marR="0" lvl="7" indent="-304800" algn="l" rtl="0">
              <a:spcBef>
                <a:spcPts val="1200"/>
              </a:spcBef>
              <a:spcAft>
                <a:spcPts val="0"/>
              </a:spcAft>
              <a:buClr>
                <a:schemeClr val="dk2"/>
              </a:buClr>
              <a:buSzPts val="1200"/>
              <a:buFont typeface="Constantia"/>
              <a:buChar char="•"/>
              <a:defRPr sz="1200" b="0" i="0" u="none" strike="noStrike" cap="none">
                <a:solidFill>
                  <a:schemeClr val="dk1"/>
                </a:solidFill>
                <a:latin typeface="Constantia"/>
                <a:ea typeface="Constantia"/>
                <a:cs typeface="Constantia"/>
                <a:sym typeface="Constantia"/>
              </a:defRPr>
            </a:lvl8pPr>
            <a:lvl9pPr marL="4114800" marR="0" lvl="8" indent="-298450" algn="l" rtl="0">
              <a:spcBef>
                <a:spcPts val="1200"/>
              </a:spcBef>
              <a:spcAft>
                <a:spcPts val="1200"/>
              </a:spcAft>
              <a:buClr>
                <a:schemeClr val="dk2"/>
              </a:buClr>
              <a:buSzPts val="1100"/>
              <a:buFont typeface="Constantia"/>
              <a:buChar char="•"/>
              <a:defRPr sz="1100" b="0" i="0" u="none" strike="noStrike" cap="none">
                <a:solidFill>
                  <a:schemeClr val="dk1"/>
                </a:solidFill>
                <a:latin typeface="Constantia"/>
                <a:ea typeface="Constantia"/>
                <a:cs typeface="Constantia"/>
                <a:sym typeface="Constantia"/>
              </a:defRPr>
            </a:lvl9pPr>
          </a:lstStyle>
          <a:p>
            <a:endParaRPr/>
          </a:p>
        </p:txBody>
      </p:sp>
      <p:sp>
        <p:nvSpPr>
          <p:cNvPr id="56" name="Google Shape;56;p14"/>
          <p:cNvSpPr txBox="1">
            <a:spLocks noGrp="1"/>
          </p:cNvSpPr>
          <p:nvPr>
            <p:ph type="dt" idx="10"/>
          </p:nvPr>
        </p:nvSpPr>
        <p:spPr>
          <a:xfrm>
            <a:off x="457200" y="4767263"/>
            <a:ext cx="2133600" cy="27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900">
                <a:solidFill>
                  <a:srgbClr val="035C75"/>
                </a:solidFill>
                <a:latin typeface="Constantia"/>
                <a:ea typeface="Constantia"/>
                <a:cs typeface="Constantia"/>
                <a:sym typeface="Constantia"/>
              </a:defRPr>
            </a:lvl1pPr>
            <a:lvl2pPr marR="0" lvl="1"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9pPr>
          </a:lstStyle>
          <a:p>
            <a:endParaRPr/>
          </a:p>
        </p:txBody>
      </p:sp>
      <p:sp>
        <p:nvSpPr>
          <p:cNvPr id="57" name="Google Shape;57;p14"/>
          <p:cNvSpPr txBox="1">
            <a:spLocks noGrp="1"/>
          </p:cNvSpPr>
          <p:nvPr>
            <p:ph type="ftr" idx="11"/>
          </p:nvPr>
        </p:nvSpPr>
        <p:spPr>
          <a:xfrm>
            <a:off x="2667000" y="4767263"/>
            <a:ext cx="3352800" cy="27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900">
                <a:solidFill>
                  <a:srgbClr val="035C75"/>
                </a:solidFill>
                <a:latin typeface="Constantia"/>
                <a:ea typeface="Constantia"/>
                <a:cs typeface="Constantia"/>
                <a:sym typeface="Constantia"/>
              </a:defRPr>
            </a:lvl1pPr>
            <a:lvl2pPr marR="0" lvl="1"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100"/>
              <a:buNone/>
              <a:defRPr sz="1400" b="0" i="0" u="none" strike="noStrike" cap="none">
                <a:solidFill>
                  <a:schemeClr val="dk1"/>
                </a:solidFill>
                <a:latin typeface="Constantia"/>
                <a:ea typeface="Constantia"/>
                <a:cs typeface="Constantia"/>
                <a:sym typeface="Constantia"/>
              </a:defRPr>
            </a:lvl9pPr>
          </a:lstStyle>
          <a:p>
            <a:endParaRPr/>
          </a:p>
        </p:txBody>
      </p:sp>
      <p:sp>
        <p:nvSpPr>
          <p:cNvPr id="58" name="Google Shape;58;p14"/>
          <p:cNvSpPr txBox="1">
            <a:spLocks noGrp="1"/>
          </p:cNvSpPr>
          <p:nvPr>
            <p:ph type="sldNum" idx="12"/>
          </p:nvPr>
        </p:nvSpPr>
        <p:spPr>
          <a:xfrm>
            <a:off x="7924800" y="4767263"/>
            <a:ext cx="762000" cy="273900"/>
          </a:xfrm>
          <a:prstGeom prst="rect">
            <a:avLst/>
          </a:prstGeom>
          <a:noFill/>
          <a:ln>
            <a:noFill/>
          </a:ln>
        </p:spPr>
        <p:txBody>
          <a:bodyPr spcFirstLastPara="1" wrap="square" lIns="0" tIns="0" rIns="0" bIns="0" anchor="b" anchorCtr="0">
            <a:normAutofit/>
          </a:bodyPr>
          <a:lstStyle>
            <a:lvl1pPr marL="0" marR="0" lvl="0" indent="0" algn="r" rtl="0">
              <a:spcBef>
                <a:spcPts val="0"/>
              </a:spcBef>
              <a:buNone/>
              <a:defRPr sz="900">
                <a:solidFill>
                  <a:srgbClr val="035C75"/>
                </a:solidFill>
                <a:latin typeface="Constantia"/>
                <a:ea typeface="Constantia"/>
                <a:cs typeface="Constantia"/>
                <a:sym typeface="Constantia"/>
              </a:defRPr>
            </a:lvl1pPr>
            <a:lvl2pPr marL="0" marR="0" lvl="1" indent="0" algn="r" rtl="0">
              <a:spcBef>
                <a:spcPts val="0"/>
              </a:spcBef>
              <a:buNone/>
              <a:defRPr sz="900">
                <a:solidFill>
                  <a:srgbClr val="035C75"/>
                </a:solidFill>
                <a:latin typeface="Constantia"/>
                <a:ea typeface="Constantia"/>
                <a:cs typeface="Constantia"/>
                <a:sym typeface="Constantia"/>
              </a:defRPr>
            </a:lvl2pPr>
            <a:lvl3pPr marL="0" marR="0" lvl="2" indent="0" algn="r" rtl="0">
              <a:spcBef>
                <a:spcPts val="0"/>
              </a:spcBef>
              <a:buNone/>
              <a:defRPr sz="900">
                <a:solidFill>
                  <a:srgbClr val="035C75"/>
                </a:solidFill>
                <a:latin typeface="Constantia"/>
                <a:ea typeface="Constantia"/>
                <a:cs typeface="Constantia"/>
                <a:sym typeface="Constantia"/>
              </a:defRPr>
            </a:lvl3pPr>
            <a:lvl4pPr marL="0" marR="0" lvl="3" indent="0" algn="r" rtl="0">
              <a:spcBef>
                <a:spcPts val="0"/>
              </a:spcBef>
              <a:buNone/>
              <a:defRPr sz="900">
                <a:solidFill>
                  <a:srgbClr val="035C75"/>
                </a:solidFill>
                <a:latin typeface="Constantia"/>
                <a:ea typeface="Constantia"/>
                <a:cs typeface="Constantia"/>
                <a:sym typeface="Constantia"/>
              </a:defRPr>
            </a:lvl4pPr>
            <a:lvl5pPr marL="0" marR="0" lvl="4" indent="0" algn="r" rtl="0">
              <a:spcBef>
                <a:spcPts val="0"/>
              </a:spcBef>
              <a:buNone/>
              <a:defRPr sz="900">
                <a:solidFill>
                  <a:srgbClr val="035C75"/>
                </a:solidFill>
                <a:latin typeface="Constantia"/>
                <a:ea typeface="Constantia"/>
                <a:cs typeface="Constantia"/>
                <a:sym typeface="Constantia"/>
              </a:defRPr>
            </a:lvl5pPr>
            <a:lvl6pPr marL="0" marR="0" lvl="5" indent="0" algn="r" rtl="0">
              <a:spcBef>
                <a:spcPts val="0"/>
              </a:spcBef>
              <a:buNone/>
              <a:defRPr sz="900">
                <a:solidFill>
                  <a:srgbClr val="035C75"/>
                </a:solidFill>
                <a:latin typeface="Constantia"/>
                <a:ea typeface="Constantia"/>
                <a:cs typeface="Constantia"/>
                <a:sym typeface="Constantia"/>
              </a:defRPr>
            </a:lvl6pPr>
            <a:lvl7pPr marL="0" marR="0" lvl="6" indent="0" algn="r" rtl="0">
              <a:spcBef>
                <a:spcPts val="0"/>
              </a:spcBef>
              <a:buNone/>
              <a:defRPr sz="900">
                <a:solidFill>
                  <a:srgbClr val="035C75"/>
                </a:solidFill>
                <a:latin typeface="Constantia"/>
                <a:ea typeface="Constantia"/>
                <a:cs typeface="Constantia"/>
                <a:sym typeface="Constantia"/>
              </a:defRPr>
            </a:lvl7pPr>
            <a:lvl8pPr marL="0" marR="0" lvl="7" indent="0" algn="r" rtl="0">
              <a:spcBef>
                <a:spcPts val="0"/>
              </a:spcBef>
              <a:buNone/>
              <a:defRPr sz="900">
                <a:solidFill>
                  <a:srgbClr val="035C75"/>
                </a:solidFill>
                <a:latin typeface="Constantia"/>
                <a:ea typeface="Constantia"/>
                <a:cs typeface="Constantia"/>
                <a:sym typeface="Constantia"/>
              </a:defRPr>
            </a:lvl8pPr>
            <a:lvl9pPr marL="0" marR="0" lvl="8" indent="0" algn="r" rtl="0">
              <a:spcBef>
                <a:spcPts val="0"/>
              </a:spcBef>
              <a:buNone/>
              <a:defRPr sz="900">
                <a:solidFill>
                  <a:srgbClr val="035C75"/>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rts Sunday">
  <p:cSld name="Starts Sunday">
    <p:spTree>
      <p:nvGrpSpPr>
        <p:cNvPr id="1" name="Shape 59"/>
        <p:cNvGrpSpPr/>
        <p:nvPr/>
      </p:nvGrpSpPr>
      <p:grpSpPr>
        <a:xfrm>
          <a:off x="0" y="0"/>
          <a:ext cx="0" cy="0"/>
          <a:chOff x="0" y="0"/>
          <a:chExt cx="0" cy="0"/>
        </a:xfrm>
      </p:grpSpPr>
      <p:grpSp>
        <p:nvGrpSpPr>
          <p:cNvPr id="60" name="Google Shape;60;p15"/>
          <p:cNvGrpSpPr/>
          <p:nvPr/>
        </p:nvGrpSpPr>
        <p:grpSpPr>
          <a:xfrm>
            <a:off x="283636" y="4452422"/>
            <a:ext cx="6039600" cy="571346"/>
            <a:chOff x="283635" y="5936562"/>
            <a:chExt cx="6039600" cy="761795"/>
          </a:xfrm>
        </p:grpSpPr>
        <p:cxnSp>
          <p:nvCxnSpPr>
            <p:cNvPr id="61" name="Google Shape;61;p15"/>
            <p:cNvCxnSpPr/>
            <p:nvPr/>
          </p:nvCxnSpPr>
          <p:spPr>
            <a:xfrm>
              <a:off x="283635" y="5936562"/>
              <a:ext cx="6039600" cy="0"/>
            </a:xfrm>
            <a:prstGeom prst="straightConnector1">
              <a:avLst/>
            </a:prstGeom>
            <a:noFill/>
            <a:ln w="9525" cap="flat" cmpd="sng">
              <a:solidFill>
                <a:srgbClr val="D8D8D8"/>
              </a:solidFill>
              <a:prstDash val="solid"/>
              <a:miter lim="800000"/>
              <a:headEnd type="none" w="sm" len="sm"/>
              <a:tailEnd type="none" w="sm" len="sm"/>
            </a:ln>
          </p:spPr>
        </p:cxnSp>
        <p:cxnSp>
          <p:nvCxnSpPr>
            <p:cNvPr id="62" name="Google Shape;62;p15"/>
            <p:cNvCxnSpPr/>
            <p:nvPr/>
          </p:nvCxnSpPr>
          <p:spPr>
            <a:xfrm>
              <a:off x="283635" y="6145883"/>
              <a:ext cx="6039600" cy="0"/>
            </a:xfrm>
            <a:prstGeom prst="straightConnector1">
              <a:avLst/>
            </a:prstGeom>
            <a:noFill/>
            <a:ln w="9525" cap="flat" cmpd="sng">
              <a:solidFill>
                <a:srgbClr val="D8D8D8"/>
              </a:solidFill>
              <a:prstDash val="solid"/>
              <a:miter lim="800000"/>
              <a:headEnd type="none" w="sm" len="sm"/>
              <a:tailEnd type="none" w="sm" len="sm"/>
            </a:ln>
          </p:spPr>
        </p:cxnSp>
        <p:cxnSp>
          <p:nvCxnSpPr>
            <p:cNvPr id="63" name="Google Shape;63;p15"/>
            <p:cNvCxnSpPr/>
            <p:nvPr/>
          </p:nvCxnSpPr>
          <p:spPr>
            <a:xfrm>
              <a:off x="283635" y="6311136"/>
              <a:ext cx="6039600" cy="0"/>
            </a:xfrm>
            <a:prstGeom prst="straightConnector1">
              <a:avLst/>
            </a:prstGeom>
            <a:noFill/>
            <a:ln w="9525" cap="flat" cmpd="sng">
              <a:solidFill>
                <a:srgbClr val="D8D8D8"/>
              </a:solidFill>
              <a:prstDash val="solid"/>
              <a:miter lim="800000"/>
              <a:headEnd type="none" w="sm" len="sm"/>
              <a:tailEnd type="none" w="sm" len="sm"/>
            </a:ln>
          </p:spPr>
        </p:cxnSp>
        <p:cxnSp>
          <p:nvCxnSpPr>
            <p:cNvPr id="64" name="Google Shape;64;p15"/>
            <p:cNvCxnSpPr/>
            <p:nvPr/>
          </p:nvCxnSpPr>
          <p:spPr>
            <a:xfrm>
              <a:off x="283635" y="6487406"/>
              <a:ext cx="6039600" cy="0"/>
            </a:xfrm>
            <a:prstGeom prst="straightConnector1">
              <a:avLst/>
            </a:prstGeom>
            <a:noFill/>
            <a:ln w="9525" cap="flat" cmpd="sng">
              <a:solidFill>
                <a:srgbClr val="D8D8D8"/>
              </a:solidFill>
              <a:prstDash val="solid"/>
              <a:miter lim="800000"/>
              <a:headEnd type="none" w="sm" len="sm"/>
              <a:tailEnd type="none" w="sm" len="sm"/>
            </a:ln>
          </p:spPr>
        </p:cxnSp>
        <p:cxnSp>
          <p:nvCxnSpPr>
            <p:cNvPr id="65" name="Google Shape;65;p15"/>
            <p:cNvCxnSpPr/>
            <p:nvPr/>
          </p:nvCxnSpPr>
          <p:spPr>
            <a:xfrm>
              <a:off x="283635" y="6698357"/>
              <a:ext cx="6039600" cy="0"/>
            </a:xfrm>
            <a:prstGeom prst="straightConnector1">
              <a:avLst/>
            </a:prstGeom>
            <a:noFill/>
            <a:ln w="9525" cap="flat" cmpd="sng">
              <a:solidFill>
                <a:srgbClr val="D8D8D8"/>
              </a:solidFill>
              <a:prstDash val="solid"/>
              <a:miter lim="800000"/>
              <a:headEnd type="none" w="sm" len="sm"/>
              <a:tailEnd type="none" w="sm" len="sm"/>
            </a:ln>
          </p:spPr>
        </p:cxnSp>
      </p:grpSp>
      <p:sp>
        <p:nvSpPr>
          <p:cNvPr id="66" name="Google Shape;66;p15"/>
          <p:cNvSpPr txBox="1">
            <a:spLocks noGrp="1"/>
          </p:cNvSpPr>
          <p:nvPr>
            <p:ph type="title"/>
          </p:nvPr>
        </p:nvSpPr>
        <p:spPr>
          <a:xfrm>
            <a:off x="283635" y="89695"/>
            <a:ext cx="4559400" cy="567900"/>
          </a:xfrm>
          <a:prstGeom prst="rect">
            <a:avLst/>
          </a:prstGeom>
          <a:noFill/>
          <a:ln>
            <a:noFill/>
          </a:ln>
        </p:spPr>
        <p:txBody>
          <a:bodyPr spcFirstLastPara="1" wrap="square" lIns="0" tIns="34275" rIns="68575" bIns="34275" anchor="t" anchorCtr="0">
            <a:normAutofit/>
          </a:bodyPr>
          <a:lstStyle>
            <a:lvl1pPr lvl="0" algn="l" rtl="0">
              <a:lnSpc>
                <a:spcPct val="90000"/>
              </a:lnSpc>
              <a:spcBef>
                <a:spcPts val="0"/>
              </a:spcBef>
              <a:spcAft>
                <a:spcPts val="0"/>
              </a:spcAft>
              <a:buClr>
                <a:srgbClr val="F03D2C"/>
              </a:buClr>
              <a:buSzPts val="3600"/>
              <a:buFont typeface="Arial Black"/>
              <a:buNone/>
              <a:defRPr sz="3600" cap="none">
                <a:solidFill>
                  <a:srgbClr val="F03D2C"/>
                </a:solidFill>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5"/>
          <p:cNvSpPr txBox="1">
            <a:spLocks noGrp="1"/>
          </p:cNvSpPr>
          <p:nvPr>
            <p:ph type="body" idx="1"/>
          </p:nvPr>
        </p:nvSpPr>
        <p:spPr>
          <a:xfrm>
            <a:off x="283636" y="4293989"/>
            <a:ext cx="6039600" cy="746700"/>
          </a:xfrm>
          <a:prstGeom prst="rect">
            <a:avLst/>
          </a:prstGeom>
          <a:noFill/>
          <a:ln>
            <a:noFill/>
          </a:ln>
        </p:spPr>
        <p:txBody>
          <a:bodyPr spcFirstLastPara="1" wrap="square" lIns="68575" tIns="34275" rIns="68575" bIns="34275" anchor="t" anchorCtr="0">
            <a:normAutofit/>
          </a:bodyPr>
          <a:lstStyle>
            <a:lvl1pPr marL="457200" lvl="0" indent="-285750" algn="l" rtl="0">
              <a:lnSpc>
                <a:spcPct val="100000"/>
              </a:lnSpc>
              <a:spcBef>
                <a:spcPts val="0"/>
              </a:spcBef>
              <a:spcAft>
                <a:spcPts val="0"/>
              </a:spcAft>
              <a:buClr>
                <a:schemeClr val="dk1"/>
              </a:buClr>
              <a:buSzPts val="900"/>
              <a:buFont typeface="Arial"/>
              <a:buChar char="•"/>
              <a:defRPr sz="900"/>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1100"/>
              <a:buNone/>
              <a:defRPr sz="1100"/>
            </a:lvl3pPr>
            <a:lvl4pPr marL="1828800" lvl="3" indent="-228600" algn="l" rtl="0">
              <a:lnSpc>
                <a:spcPct val="90000"/>
              </a:lnSpc>
              <a:spcBef>
                <a:spcPts val="1200"/>
              </a:spcBef>
              <a:spcAft>
                <a:spcPts val="0"/>
              </a:spcAft>
              <a:buClr>
                <a:schemeClr val="dk1"/>
              </a:buClr>
              <a:buSzPts val="1100"/>
              <a:buNone/>
              <a:defRPr sz="1100"/>
            </a:lvl4pPr>
            <a:lvl5pPr marL="2286000" lvl="4" indent="-228600" algn="l" rtl="0">
              <a:lnSpc>
                <a:spcPct val="90000"/>
              </a:lnSpc>
              <a:spcBef>
                <a:spcPts val="1200"/>
              </a:spcBef>
              <a:spcAft>
                <a:spcPts val="0"/>
              </a:spcAft>
              <a:buClr>
                <a:schemeClr val="dk1"/>
              </a:buClr>
              <a:buSzPts val="1100"/>
              <a:buNone/>
              <a:defRPr sz="11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8" name="Google Shape;68;p15"/>
          <p:cNvSpPr txBox="1"/>
          <p:nvPr/>
        </p:nvSpPr>
        <p:spPr>
          <a:xfrm>
            <a:off x="7021526" y="89695"/>
            <a:ext cx="1826100" cy="5679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F03D2C"/>
              </a:buClr>
              <a:buSzPts val="2400"/>
              <a:buFont typeface="Arial Black"/>
              <a:buNone/>
            </a:pPr>
            <a:r>
              <a:rPr lang="en" sz="2400" cap="none">
                <a:solidFill>
                  <a:srgbClr val="F03D2C"/>
                </a:solidFill>
                <a:latin typeface="Arial Black"/>
                <a:ea typeface="Arial Black"/>
                <a:cs typeface="Arial Black"/>
                <a:sym typeface="Arial Black"/>
              </a:rPr>
              <a:t>2021</a:t>
            </a:r>
            <a:endParaRPr sz="2100" cap="none">
              <a:solidFill>
                <a:srgbClr val="F03D2C"/>
              </a:solidFill>
              <a:latin typeface="Arial Black"/>
              <a:ea typeface="Arial Black"/>
              <a:cs typeface="Arial Black"/>
              <a:sym typeface="Arial Black"/>
            </a:endParaRPr>
          </a:p>
        </p:txBody>
      </p:sp>
      <p:sp>
        <p:nvSpPr>
          <p:cNvPr id="69" name="Google Shape;69;p15"/>
          <p:cNvSpPr txBox="1"/>
          <p:nvPr/>
        </p:nvSpPr>
        <p:spPr>
          <a:xfrm>
            <a:off x="7779296" y="356315"/>
            <a:ext cx="1068300" cy="3231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1700" cap="none">
                <a:solidFill>
                  <a:srgbClr val="A5A5A5"/>
                </a:solidFill>
                <a:latin typeface="Calibri"/>
                <a:ea typeface="Calibri"/>
                <a:cs typeface="Calibri"/>
                <a:sym typeface="Calibri"/>
              </a:rPr>
              <a:t>CALENDAR</a:t>
            </a:r>
            <a:endParaRPr sz="1100"/>
          </a:p>
        </p:txBody>
      </p:sp>
      <p:sp>
        <p:nvSpPr>
          <p:cNvPr id="70" name="Google Shape;70;p15"/>
          <p:cNvSpPr txBox="1"/>
          <p:nvPr/>
        </p:nvSpPr>
        <p:spPr>
          <a:xfrm rot="-5400000">
            <a:off x="8597815" y="3777175"/>
            <a:ext cx="805800" cy="161700"/>
          </a:xfrm>
          <a:prstGeom prst="rect">
            <a:avLst/>
          </a:prstGeom>
          <a:noFill/>
          <a:ln>
            <a:noFill/>
          </a:ln>
        </p:spPr>
        <p:txBody>
          <a:bodyPr spcFirstLastPara="1" wrap="square" lIns="13700" tIns="34275" rIns="68575" bIns="34275" anchor="t" anchorCtr="0">
            <a:noAutofit/>
          </a:bodyPr>
          <a:lstStyle/>
          <a:p>
            <a:pPr marL="0" marR="0" lvl="0" indent="0" algn="l" rtl="0">
              <a:spcBef>
                <a:spcPts val="0"/>
              </a:spcBef>
              <a:spcAft>
                <a:spcPts val="0"/>
              </a:spcAft>
              <a:buNone/>
            </a:pPr>
            <a:r>
              <a:rPr lang="en" sz="600">
                <a:solidFill>
                  <a:srgbClr val="BFBFBF"/>
                </a:solidFill>
                <a:latin typeface="Arial"/>
                <a:ea typeface="Arial"/>
                <a:cs typeface="Arial"/>
                <a:sym typeface="Arial"/>
              </a:rPr>
              <a:t>PresentationGO.com</a:t>
            </a:r>
            <a:endParaRPr sz="1100"/>
          </a:p>
        </p:txBody>
      </p:sp>
      <p:graphicFrame>
        <p:nvGraphicFramePr>
          <p:cNvPr id="71" name="Google Shape;71;p15"/>
          <p:cNvGraphicFramePr/>
          <p:nvPr/>
        </p:nvGraphicFramePr>
        <p:xfrm>
          <a:off x="6478440" y="4250667"/>
          <a:ext cx="3000000" cy="3000000"/>
        </p:xfrm>
        <a:graphic>
          <a:graphicData uri="http://schemas.openxmlformats.org/drawingml/2006/table">
            <a:tbl>
              <a:tblPr>
                <a:noFill/>
                <a:tableStyleId>{54CFDC85-AFCF-4197-A5A7-B1ADB4FF64A1}</a:tableStyleId>
              </a:tblPr>
              <a:tblGrid>
                <a:gridCol w="338450">
                  <a:extLst>
                    <a:ext uri="{9D8B030D-6E8A-4147-A177-3AD203B41FA5}">
                      <a16:colId xmlns:a16="http://schemas.microsoft.com/office/drawing/2014/main" val="20000"/>
                    </a:ext>
                  </a:extLst>
                </a:gridCol>
                <a:gridCol w="338450">
                  <a:extLst>
                    <a:ext uri="{9D8B030D-6E8A-4147-A177-3AD203B41FA5}">
                      <a16:colId xmlns:a16="http://schemas.microsoft.com/office/drawing/2014/main" val="20001"/>
                    </a:ext>
                  </a:extLst>
                </a:gridCol>
                <a:gridCol w="338450">
                  <a:extLst>
                    <a:ext uri="{9D8B030D-6E8A-4147-A177-3AD203B41FA5}">
                      <a16:colId xmlns:a16="http://schemas.microsoft.com/office/drawing/2014/main" val="20002"/>
                    </a:ext>
                  </a:extLst>
                </a:gridCol>
                <a:gridCol w="338450">
                  <a:extLst>
                    <a:ext uri="{9D8B030D-6E8A-4147-A177-3AD203B41FA5}">
                      <a16:colId xmlns:a16="http://schemas.microsoft.com/office/drawing/2014/main" val="20003"/>
                    </a:ext>
                  </a:extLst>
                </a:gridCol>
                <a:gridCol w="338450">
                  <a:extLst>
                    <a:ext uri="{9D8B030D-6E8A-4147-A177-3AD203B41FA5}">
                      <a16:colId xmlns:a16="http://schemas.microsoft.com/office/drawing/2014/main" val="20004"/>
                    </a:ext>
                  </a:extLst>
                </a:gridCol>
                <a:gridCol w="338450">
                  <a:extLst>
                    <a:ext uri="{9D8B030D-6E8A-4147-A177-3AD203B41FA5}">
                      <a16:colId xmlns:a16="http://schemas.microsoft.com/office/drawing/2014/main" val="20005"/>
                    </a:ext>
                  </a:extLst>
                </a:gridCol>
                <a:gridCol w="338450">
                  <a:extLst>
                    <a:ext uri="{9D8B030D-6E8A-4147-A177-3AD203B41FA5}">
                      <a16:colId xmlns:a16="http://schemas.microsoft.com/office/drawing/2014/main" val="20006"/>
                    </a:ext>
                  </a:extLst>
                </a:gridCol>
              </a:tblGrid>
              <a:tr h="157025">
                <a:tc gridSpan="7">
                  <a:txBody>
                    <a:bodyPr/>
                    <a:lstStyle/>
                    <a:p>
                      <a:pPr marL="0" marR="0" lvl="0" indent="0" algn="ctr" rtl="0">
                        <a:spcBef>
                          <a:spcPts val="0"/>
                        </a:spcBef>
                        <a:spcAft>
                          <a:spcPts val="0"/>
                        </a:spcAft>
                        <a:buNone/>
                      </a:pPr>
                      <a:r>
                        <a:rPr lang="en" sz="800" b="1" u="none" strike="noStrike" cap="none"/>
                        <a:t>June 2021</a:t>
                      </a:r>
                      <a:endParaRPr sz="800" b="1" i="0" u="none" strike="noStrike" cap="none">
                        <a:latin typeface="Libre Franklin Medium"/>
                        <a:ea typeface="Libre Franklin Medium"/>
                        <a:cs typeface="Libre Franklin Medium"/>
                        <a:sym typeface="Libre Franklin Medium"/>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725">
                <a:tc>
                  <a:txBody>
                    <a:bodyPr/>
                    <a:lstStyle/>
                    <a:p>
                      <a:pPr marL="0" marR="0" lvl="0" indent="0" algn="ctr" rtl="0">
                        <a:spcBef>
                          <a:spcPts val="0"/>
                        </a:spcBef>
                        <a:spcAft>
                          <a:spcPts val="0"/>
                        </a:spcAft>
                        <a:buNone/>
                      </a:pPr>
                      <a:r>
                        <a:rPr lang="en" sz="700" b="1" u="none" strike="noStrike" cap="none"/>
                        <a:t>Su</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Mo</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Tu</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We</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Th</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Fr</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1" u="none" strike="noStrike" cap="none"/>
                        <a:t>Sa</a:t>
                      </a:r>
                      <a:endParaRPr sz="700" b="1" i="0" u="none" strike="noStrike" cap="none">
                        <a:latin typeface="Libre Franklin Medium"/>
                        <a:ea typeface="Libre Franklin Medium"/>
                        <a:cs typeface="Libre Franklin Medium"/>
                        <a:sym typeface="Libre Franklin Medium"/>
                      </a:endParaRP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5725">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 </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 </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3</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4</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5</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85725">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6</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7</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8</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9</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10</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11</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12</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85725">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13</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14</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15</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16</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17</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18</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19</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85725">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20</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21</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22</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23</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24</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25</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26</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85725">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27</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28</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29</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30</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 </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595959"/>
                          </a:solidFill>
                          <a:latin typeface="Calibri"/>
                          <a:ea typeface="Calibri"/>
                          <a:cs typeface="Calibri"/>
                          <a:sym typeface="Calibri"/>
                        </a:rPr>
                        <a:t> </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700" b="0" i="0" u="none" strike="noStrike" cap="none">
                          <a:solidFill>
                            <a:srgbClr val="F03D2C"/>
                          </a:solidFill>
                          <a:latin typeface="Calibri"/>
                          <a:ea typeface="Calibri"/>
                          <a:cs typeface="Calibri"/>
                          <a:sym typeface="Calibri"/>
                        </a:rPr>
                        <a:t> </a:t>
                      </a:r>
                      <a:endParaRPr sz="1100"/>
                    </a:p>
                  </a:txBody>
                  <a:tcPr marL="7150" marR="7150" marT="71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p:nvPr/>
        </p:nvSpPr>
        <p:spPr>
          <a:xfrm>
            <a:off x="-7650" y="2626031"/>
            <a:ext cx="9144000" cy="1886700"/>
          </a:xfrm>
          <a:prstGeom prst="rect">
            <a:avLst/>
          </a:prstGeom>
          <a:solidFill>
            <a:srgbClr val="00443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txBox="1">
            <a:spLocks noGrp="1"/>
          </p:cNvSpPr>
          <p:nvPr>
            <p:ph type="ctrTitle"/>
          </p:nvPr>
        </p:nvSpPr>
        <p:spPr>
          <a:xfrm>
            <a:off x="719175" y="2963363"/>
            <a:ext cx="6598200" cy="1159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4400">
                <a:solidFill>
                  <a:schemeClr val="lt1"/>
                </a:solidFill>
              </a:defRPr>
            </a:lvl1pPr>
            <a:lvl2pPr lvl="1" algn="ctr" rtl="0">
              <a:spcBef>
                <a:spcPts val="0"/>
              </a:spcBef>
              <a:spcAft>
                <a:spcPts val="0"/>
              </a:spcAft>
              <a:buClr>
                <a:schemeClr val="lt1"/>
              </a:buClr>
              <a:buSzPts val="4400"/>
              <a:buNone/>
              <a:defRPr sz="4400">
                <a:solidFill>
                  <a:schemeClr val="lt1"/>
                </a:solidFill>
              </a:defRPr>
            </a:lvl2pPr>
            <a:lvl3pPr lvl="2" algn="ctr" rtl="0">
              <a:spcBef>
                <a:spcPts val="0"/>
              </a:spcBef>
              <a:spcAft>
                <a:spcPts val="0"/>
              </a:spcAft>
              <a:buClr>
                <a:schemeClr val="lt1"/>
              </a:buClr>
              <a:buSzPts val="4400"/>
              <a:buNone/>
              <a:defRPr sz="4400">
                <a:solidFill>
                  <a:schemeClr val="lt1"/>
                </a:solidFill>
              </a:defRPr>
            </a:lvl3pPr>
            <a:lvl4pPr lvl="3" algn="ctr" rtl="0">
              <a:spcBef>
                <a:spcPts val="0"/>
              </a:spcBef>
              <a:spcAft>
                <a:spcPts val="0"/>
              </a:spcAft>
              <a:buClr>
                <a:schemeClr val="lt1"/>
              </a:buClr>
              <a:buSzPts val="4400"/>
              <a:buNone/>
              <a:defRPr sz="4400">
                <a:solidFill>
                  <a:schemeClr val="lt1"/>
                </a:solidFill>
              </a:defRPr>
            </a:lvl4pPr>
            <a:lvl5pPr lvl="4" algn="ctr" rtl="0">
              <a:spcBef>
                <a:spcPts val="0"/>
              </a:spcBef>
              <a:spcAft>
                <a:spcPts val="0"/>
              </a:spcAft>
              <a:buClr>
                <a:schemeClr val="lt1"/>
              </a:buClr>
              <a:buSzPts val="4400"/>
              <a:buNone/>
              <a:defRPr sz="4400">
                <a:solidFill>
                  <a:schemeClr val="lt1"/>
                </a:solidFill>
              </a:defRPr>
            </a:lvl5pPr>
            <a:lvl6pPr lvl="5" algn="ctr" rtl="0">
              <a:spcBef>
                <a:spcPts val="0"/>
              </a:spcBef>
              <a:spcAft>
                <a:spcPts val="0"/>
              </a:spcAft>
              <a:buClr>
                <a:schemeClr val="lt1"/>
              </a:buClr>
              <a:buSzPts val="4400"/>
              <a:buNone/>
              <a:defRPr sz="4400">
                <a:solidFill>
                  <a:schemeClr val="lt1"/>
                </a:solidFill>
              </a:defRPr>
            </a:lvl6pPr>
            <a:lvl7pPr lvl="6" algn="ctr" rtl="0">
              <a:spcBef>
                <a:spcPts val="0"/>
              </a:spcBef>
              <a:spcAft>
                <a:spcPts val="0"/>
              </a:spcAft>
              <a:buClr>
                <a:schemeClr val="lt1"/>
              </a:buClr>
              <a:buSzPts val="4400"/>
              <a:buNone/>
              <a:defRPr sz="4400">
                <a:solidFill>
                  <a:schemeClr val="lt1"/>
                </a:solidFill>
              </a:defRPr>
            </a:lvl7pPr>
            <a:lvl8pPr lvl="7" algn="ctr" rtl="0">
              <a:spcBef>
                <a:spcPts val="0"/>
              </a:spcBef>
              <a:spcAft>
                <a:spcPts val="0"/>
              </a:spcAft>
              <a:buClr>
                <a:schemeClr val="lt1"/>
              </a:buClr>
              <a:buSzPts val="4400"/>
              <a:buNone/>
              <a:defRPr sz="4400">
                <a:solidFill>
                  <a:schemeClr val="lt1"/>
                </a:solidFill>
              </a:defRPr>
            </a:lvl8pPr>
            <a:lvl9pPr lvl="8" algn="ctr" rtl="0">
              <a:spcBef>
                <a:spcPts val="0"/>
              </a:spcBef>
              <a:spcAft>
                <a:spcPts val="0"/>
              </a:spcAft>
              <a:buClr>
                <a:schemeClr val="lt1"/>
              </a:buClr>
              <a:buSzPts val="4400"/>
              <a:buNone/>
              <a:defRPr sz="4400">
                <a:solidFill>
                  <a:schemeClr val="lt1"/>
                </a:solidFill>
              </a:defRPr>
            </a:lvl9pPr>
          </a:lstStyle>
          <a:p>
            <a:endParaRPr/>
          </a:p>
        </p:txBody>
      </p:sp>
      <p:grpSp>
        <p:nvGrpSpPr>
          <p:cNvPr id="79" name="Google Shape;79;p17"/>
          <p:cNvGrpSpPr/>
          <p:nvPr/>
        </p:nvGrpSpPr>
        <p:grpSpPr>
          <a:xfrm>
            <a:off x="0" y="4265975"/>
            <a:ext cx="9197400" cy="883431"/>
            <a:chOff x="0" y="5687967"/>
            <a:chExt cx="9197400" cy="1177908"/>
          </a:xfrm>
        </p:grpSpPr>
        <p:sp>
          <p:nvSpPr>
            <p:cNvPr id="80" name="Google Shape;80;p17"/>
            <p:cNvSpPr/>
            <p:nvPr/>
          </p:nvSpPr>
          <p:spPr>
            <a:xfrm>
              <a:off x="0" y="5948175"/>
              <a:ext cx="9197400" cy="9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818800" y="5687967"/>
              <a:ext cx="457800" cy="3363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p:nvPr/>
        </p:nvSpPr>
        <p:spPr>
          <a:xfrm>
            <a:off x="-7650" y="1742525"/>
            <a:ext cx="9159300" cy="3400975"/>
          </a:xfrm>
          <a:custGeom>
            <a:avLst/>
            <a:gdLst/>
            <a:ahLst/>
            <a:cxnLst/>
            <a:rect l="l" t="t" r="r" b="b"/>
            <a:pathLst>
              <a:path w="366372" h="136039" extrusionOk="0">
                <a:moveTo>
                  <a:pt x="0" y="255"/>
                </a:moveTo>
                <a:lnTo>
                  <a:pt x="0" y="136039"/>
                </a:lnTo>
                <a:lnTo>
                  <a:pt x="366372" y="136039"/>
                </a:lnTo>
                <a:lnTo>
                  <a:pt x="366372" y="255"/>
                </a:lnTo>
                <a:lnTo>
                  <a:pt x="54110" y="0"/>
                </a:lnTo>
                <a:lnTo>
                  <a:pt x="45720" y="10462"/>
                </a:lnTo>
                <a:lnTo>
                  <a:pt x="36991" y="611"/>
                </a:lnTo>
                <a:close/>
              </a:path>
            </a:pathLst>
          </a:custGeom>
          <a:solidFill>
            <a:srgbClr val="FFFFFF"/>
          </a:solidFill>
          <a:ln>
            <a:noFill/>
          </a:ln>
        </p:spPr>
      </p:sp>
      <p:sp>
        <p:nvSpPr>
          <p:cNvPr id="84" name="Google Shape;84;p18"/>
          <p:cNvSpPr txBox="1">
            <a:spLocks noGrp="1"/>
          </p:cNvSpPr>
          <p:nvPr>
            <p:ph type="ctrTitle"/>
          </p:nvPr>
        </p:nvSpPr>
        <p:spPr>
          <a:xfrm>
            <a:off x="884073" y="2166312"/>
            <a:ext cx="56601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5" name="Google Shape;85;p18"/>
          <p:cNvSpPr txBox="1">
            <a:spLocks noGrp="1"/>
          </p:cNvSpPr>
          <p:nvPr>
            <p:ph type="subTitle" idx="1"/>
          </p:nvPr>
        </p:nvSpPr>
        <p:spPr>
          <a:xfrm>
            <a:off x="884073" y="3411563"/>
            <a:ext cx="56601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400"/>
              <a:buNone/>
              <a:defRPr sz="2400">
                <a:solidFill>
                  <a:schemeClr val="accent5"/>
                </a:solidFill>
              </a:defRPr>
            </a:lvl1pPr>
            <a:lvl2pPr lvl="1" rtl="0">
              <a:spcBef>
                <a:spcPts val="0"/>
              </a:spcBef>
              <a:spcAft>
                <a:spcPts val="0"/>
              </a:spcAft>
              <a:buClr>
                <a:schemeClr val="accent5"/>
              </a:buClr>
              <a:buSzPts val="2400"/>
              <a:buNone/>
              <a:defRPr>
                <a:solidFill>
                  <a:schemeClr val="accent5"/>
                </a:solidFill>
              </a:defRPr>
            </a:lvl2pPr>
            <a:lvl3pPr lvl="2" rtl="0">
              <a:spcBef>
                <a:spcPts val="0"/>
              </a:spcBef>
              <a:spcAft>
                <a:spcPts val="0"/>
              </a:spcAft>
              <a:buClr>
                <a:schemeClr val="accent5"/>
              </a:buClr>
              <a:buSzPts val="2400"/>
              <a:buNone/>
              <a:defRPr>
                <a:solidFill>
                  <a:schemeClr val="accent5"/>
                </a:solidFill>
              </a:defRPr>
            </a:lvl3pPr>
            <a:lvl4pPr lvl="3" rtl="0">
              <a:spcBef>
                <a:spcPts val="0"/>
              </a:spcBef>
              <a:spcAft>
                <a:spcPts val="0"/>
              </a:spcAft>
              <a:buClr>
                <a:schemeClr val="accent5"/>
              </a:buClr>
              <a:buSzPts val="2400"/>
              <a:buNone/>
              <a:defRPr sz="2400">
                <a:solidFill>
                  <a:schemeClr val="accent5"/>
                </a:solidFill>
              </a:defRPr>
            </a:lvl4pPr>
            <a:lvl5pPr lvl="4" rtl="0">
              <a:spcBef>
                <a:spcPts val="0"/>
              </a:spcBef>
              <a:spcAft>
                <a:spcPts val="0"/>
              </a:spcAft>
              <a:buClr>
                <a:schemeClr val="accent5"/>
              </a:buClr>
              <a:buSzPts val="2400"/>
              <a:buNone/>
              <a:defRPr sz="2400">
                <a:solidFill>
                  <a:schemeClr val="accent5"/>
                </a:solidFill>
              </a:defRPr>
            </a:lvl5pPr>
            <a:lvl6pPr lvl="5" rtl="0">
              <a:spcBef>
                <a:spcPts val="0"/>
              </a:spcBef>
              <a:spcAft>
                <a:spcPts val="0"/>
              </a:spcAft>
              <a:buClr>
                <a:schemeClr val="accent5"/>
              </a:buClr>
              <a:buSzPts val="2400"/>
              <a:buNone/>
              <a:defRPr sz="2400">
                <a:solidFill>
                  <a:schemeClr val="accent5"/>
                </a:solidFill>
              </a:defRPr>
            </a:lvl6pPr>
            <a:lvl7pPr lvl="6" rtl="0">
              <a:spcBef>
                <a:spcPts val="0"/>
              </a:spcBef>
              <a:spcAft>
                <a:spcPts val="0"/>
              </a:spcAft>
              <a:buClr>
                <a:schemeClr val="accent5"/>
              </a:buClr>
              <a:buSzPts val="2400"/>
              <a:buNone/>
              <a:defRPr sz="2400">
                <a:solidFill>
                  <a:schemeClr val="accent5"/>
                </a:solidFill>
              </a:defRPr>
            </a:lvl7pPr>
            <a:lvl8pPr lvl="7" rtl="0">
              <a:spcBef>
                <a:spcPts val="0"/>
              </a:spcBef>
              <a:spcAft>
                <a:spcPts val="0"/>
              </a:spcAft>
              <a:buClr>
                <a:schemeClr val="accent5"/>
              </a:buClr>
              <a:buSzPts val="2400"/>
              <a:buNone/>
              <a:defRPr sz="2400">
                <a:solidFill>
                  <a:schemeClr val="accent5"/>
                </a:solidFill>
              </a:defRPr>
            </a:lvl8pPr>
            <a:lvl9pPr lvl="8" rtl="0">
              <a:spcBef>
                <a:spcPts val="0"/>
              </a:spcBef>
              <a:spcAft>
                <a:spcPts val="0"/>
              </a:spcAft>
              <a:buClr>
                <a:schemeClr val="accent5"/>
              </a:buClr>
              <a:buSzPts val="2400"/>
              <a:buNone/>
              <a:defRPr sz="2400">
                <a:solidFill>
                  <a:schemeClr val="accent5"/>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FFFF"/>
        </a:solidFill>
        <a:effectLst/>
      </p:bgPr>
    </p:bg>
    <p:spTree>
      <p:nvGrpSpPr>
        <p:cNvPr id="1" name="Shape 86"/>
        <p:cNvGrpSpPr/>
        <p:nvPr/>
      </p:nvGrpSpPr>
      <p:grpSpPr>
        <a:xfrm>
          <a:off x="0" y="0"/>
          <a:ext cx="0" cy="0"/>
          <a:chOff x="0" y="0"/>
          <a:chExt cx="0" cy="0"/>
        </a:xfrm>
      </p:grpSpPr>
      <p:sp>
        <p:nvSpPr>
          <p:cNvPr id="87" name="Google Shape;87;p19"/>
          <p:cNvSpPr/>
          <p:nvPr/>
        </p:nvSpPr>
        <p:spPr>
          <a:xfrm>
            <a:off x="-275" y="-56"/>
            <a:ext cx="9144000" cy="5143500"/>
          </a:xfrm>
          <a:prstGeom prst="rect">
            <a:avLst/>
          </a:prstGeom>
          <a:noFill/>
          <a:ln w="2286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9"/>
          <p:cNvPicPr preferRelativeResize="0"/>
          <p:nvPr/>
        </p:nvPicPr>
        <p:blipFill rotWithShape="1">
          <a:blip r:embed="rId2">
            <a:alphaModFix/>
          </a:blip>
          <a:srcRect t="8313" b="8304"/>
          <a:stretch/>
        </p:blipFill>
        <p:spPr>
          <a:xfrm rot="-5400000">
            <a:off x="3554205" y="454046"/>
            <a:ext cx="2035624" cy="1127534"/>
          </a:xfrm>
          <a:prstGeom prst="rect">
            <a:avLst/>
          </a:prstGeom>
          <a:noFill/>
          <a:ln>
            <a:noFill/>
          </a:ln>
        </p:spPr>
      </p:pic>
      <p:sp>
        <p:nvSpPr>
          <p:cNvPr id="89" name="Google Shape;89;p19"/>
          <p:cNvSpPr/>
          <p:nvPr/>
        </p:nvSpPr>
        <p:spPr>
          <a:xfrm>
            <a:off x="4008250" y="1152569"/>
            <a:ext cx="1127700" cy="883200"/>
          </a:xfrm>
          <a:prstGeom prst="rect">
            <a:avLst/>
          </a:prstGeom>
          <a:solidFill>
            <a:srgbClr val="00443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txBox="1">
            <a:spLocks noGrp="1"/>
          </p:cNvSpPr>
          <p:nvPr>
            <p:ph type="body" idx="1"/>
          </p:nvPr>
        </p:nvSpPr>
        <p:spPr>
          <a:xfrm>
            <a:off x="1624650" y="2161800"/>
            <a:ext cx="5894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accent2"/>
              </a:buClr>
              <a:buSzPts val="3000"/>
              <a:buChar char="◍"/>
              <a:defRPr i="1">
                <a:solidFill>
                  <a:schemeClr val="accent2"/>
                </a:solidFill>
              </a:defRPr>
            </a:lvl1pPr>
            <a:lvl2pPr marL="914400" lvl="1" indent="-381000" algn="ctr" rtl="0">
              <a:spcBef>
                <a:spcPts val="0"/>
              </a:spcBef>
              <a:spcAft>
                <a:spcPts val="0"/>
              </a:spcAft>
              <a:buClr>
                <a:schemeClr val="accent2"/>
              </a:buClr>
              <a:buSzPts val="2400"/>
              <a:buChar char="○"/>
              <a:defRPr i="1">
                <a:solidFill>
                  <a:schemeClr val="accent2"/>
                </a:solidFill>
              </a:defRPr>
            </a:lvl2pPr>
            <a:lvl3pPr marL="1371600" lvl="2" indent="-381000" algn="ctr" rtl="0">
              <a:spcBef>
                <a:spcPts val="0"/>
              </a:spcBef>
              <a:spcAft>
                <a:spcPts val="0"/>
              </a:spcAft>
              <a:buClr>
                <a:schemeClr val="accent2"/>
              </a:buClr>
              <a:buSzPts val="2400"/>
              <a:buChar char="■"/>
              <a:defRPr i="1">
                <a:solidFill>
                  <a:schemeClr val="accent2"/>
                </a:solidFill>
              </a:defRPr>
            </a:lvl3pPr>
            <a:lvl4pPr marL="1828800" lvl="3" indent="-342900" algn="ctr" rtl="0">
              <a:spcBef>
                <a:spcPts val="0"/>
              </a:spcBef>
              <a:spcAft>
                <a:spcPts val="0"/>
              </a:spcAft>
              <a:buClr>
                <a:schemeClr val="accent2"/>
              </a:buClr>
              <a:buSzPts val="1800"/>
              <a:buChar char="●"/>
              <a:defRPr i="1">
                <a:solidFill>
                  <a:schemeClr val="accent2"/>
                </a:solidFill>
              </a:defRPr>
            </a:lvl4pPr>
            <a:lvl5pPr marL="2286000" lvl="4" indent="-342900" algn="ctr" rtl="0">
              <a:spcBef>
                <a:spcPts val="0"/>
              </a:spcBef>
              <a:spcAft>
                <a:spcPts val="0"/>
              </a:spcAft>
              <a:buClr>
                <a:schemeClr val="accent2"/>
              </a:buClr>
              <a:buSzPts val="1800"/>
              <a:buChar char="○"/>
              <a:defRPr i="1">
                <a:solidFill>
                  <a:schemeClr val="accent2"/>
                </a:solidFill>
              </a:defRPr>
            </a:lvl5pPr>
            <a:lvl6pPr marL="2743200" lvl="5" indent="-342900" algn="ctr" rtl="0">
              <a:spcBef>
                <a:spcPts val="0"/>
              </a:spcBef>
              <a:spcAft>
                <a:spcPts val="0"/>
              </a:spcAft>
              <a:buClr>
                <a:schemeClr val="accent2"/>
              </a:buClr>
              <a:buSzPts val="1800"/>
              <a:buChar char="■"/>
              <a:defRPr i="1">
                <a:solidFill>
                  <a:schemeClr val="accent2"/>
                </a:solidFill>
              </a:defRPr>
            </a:lvl6pPr>
            <a:lvl7pPr marL="3200400" lvl="6" indent="-342900" algn="ctr" rtl="0">
              <a:spcBef>
                <a:spcPts val="0"/>
              </a:spcBef>
              <a:spcAft>
                <a:spcPts val="0"/>
              </a:spcAft>
              <a:buClr>
                <a:schemeClr val="accent2"/>
              </a:buClr>
              <a:buSzPts val="1800"/>
              <a:buChar char="●"/>
              <a:defRPr i="1">
                <a:solidFill>
                  <a:schemeClr val="accent2"/>
                </a:solidFill>
              </a:defRPr>
            </a:lvl7pPr>
            <a:lvl8pPr marL="3657600" lvl="7" indent="-342900" algn="ctr" rtl="0">
              <a:spcBef>
                <a:spcPts val="0"/>
              </a:spcBef>
              <a:spcAft>
                <a:spcPts val="0"/>
              </a:spcAft>
              <a:buClr>
                <a:schemeClr val="accent2"/>
              </a:buClr>
              <a:buSzPts val="1800"/>
              <a:buChar char="○"/>
              <a:defRPr i="1">
                <a:solidFill>
                  <a:schemeClr val="accent2"/>
                </a:solidFill>
              </a:defRPr>
            </a:lvl8pPr>
            <a:lvl9pPr marL="4114800" lvl="8" indent="-342900" algn="ctr" rtl="0">
              <a:spcBef>
                <a:spcPts val="0"/>
              </a:spcBef>
              <a:spcAft>
                <a:spcPts val="0"/>
              </a:spcAft>
              <a:buClr>
                <a:schemeClr val="accent2"/>
              </a:buClr>
              <a:buSzPts val="1800"/>
              <a:buChar char="■"/>
              <a:defRPr i="1">
                <a:solidFill>
                  <a:schemeClr val="accent2"/>
                </a:solidFill>
              </a:defRPr>
            </a:lvl9pPr>
          </a:lstStyle>
          <a:p>
            <a:endParaRPr/>
          </a:p>
        </p:txBody>
      </p:sp>
      <p:sp>
        <p:nvSpPr>
          <p:cNvPr id="91" name="Google Shape;91;p19"/>
          <p:cNvSpPr txBox="1"/>
          <p:nvPr/>
        </p:nvSpPr>
        <p:spPr>
          <a:xfrm>
            <a:off x="3593400" y="1074648"/>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lt1"/>
                </a:solidFill>
                <a:latin typeface="Georgia"/>
                <a:ea typeface="Georgia"/>
                <a:cs typeface="Georgia"/>
                <a:sym typeface="Georgia"/>
              </a:rPr>
              <a:t>“</a:t>
            </a:r>
            <a:endParaRPr sz="9600">
              <a:solidFill>
                <a:schemeClr val="lt1"/>
              </a:solidFill>
              <a:latin typeface="Georgia"/>
              <a:ea typeface="Georgia"/>
              <a:cs typeface="Georgia"/>
              <a:sym typeface="Georgia"/>
            </a:endParaRPr>
          </a:p>
        </p:txBody>
      </p:sp>
      <p:sp>
        <p:nvSpPr>
          <p:cNvPr id="92" name="Google Shape;92;p19"/>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leaf)" type="tx">
  <p:cSld name="TITLE_AND_BODY">
    <p:spTree>
      <p:nvGrpSpPr>
        <p:cNvPr id="1" name="Shape 93"/>
        <p:cNvGrpSpPr/>
        <p:nvPr/>
      </p:nvGrpSpPr>
      <p:grpSpPr>
        <a:xfrm>
          <a:off x="0" y="0"/>
          <a:ext cx="0" cy="0"/>
          <a:chOff x="0" y="0"/>
          <a:chExt cx="0" cy="0"/>
        </a:xfrm>
      </p:grpSpPr>
      <p:sp>
        <p:nvSpPr>
          <p:cNvPr id="94" name="Google Shape;94;p20"/>
          <p:cNvSpPr/>
          <p:nvPr/>
        </p:nvSpPr>
        <p:spPr>
          <a:xfrm>
            <a:off x="-275" y="-56"/>
            <a:ext cx="9144000" cy="5143500"/>
          </a:xfrm>
          <a:prstGeom prst="rect">
            <a:avLst/>
          </a:prstGeom>
          <a:noFill/>
          <a:ln w="2286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0"/>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6" name="Google Shape;96;p20"/>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97" name="Google Shape;97;p20"/>
          <p:cNvPicPr preferRelativeResize="0"/>
          <p:nvPr/>
        </p:nvPicPr>
        <p:blipFill rotWithShape="1">
          <a:blip r:embed="rId2">
            <a:alphaModFix/>
          </a:blip>
          <a:srcRect t="29553" b="29557"/>
          <a:stretch/>
        </p:blipFill>
        <p:spPr>
          <a:xfrm rot="10800000" flipH="1">
            <a:off x="-118826" y="644587"/>
            <a:ext cx="2061926" cy="843094"/>
          </a:xfrm>
          <a:prstGeom prst="rect">
            <a:avLst/>
          </a:prstGeom>
          <a:noFill/>
          <a:ln>
            <a:noFill/>
          </a:ln>
        </p:spPr>
      </p:pic>
      <p:sp>
        <p:nvSpPr>
          <p:cNvPr id="98" name="Google Shape;98;p20"/>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sea)">
  <p:cSld name="TITLE_AND_BODY_1">
    <p:spTree>
      <p:nvGrpSpPr>
        <p:cNvPr id="1" name="Shape 99"/>
        <p:cNvGrpSpPr/>
        <p:nvPr/>
      </p:nvGrpSpPr>
      <p:grpSpPr>
        <a:xfrm>
          <a:off x="0" y="0"/>
          <a:ext cx="0" cy="0"/>
          <a:chOff x="0" y="0"/>
          <a:chExt cx="0" cy="0"/>
        </a:xfrm>
      </p:grpSpPr>
      <p:sp>
        <p:nvSpPr>
          <p:cNvPr id="100" name="Google Shape;100;p21"/>
          <p:cNvSpPr/>
          <p:nvPr/>
        </p:nvSpPr>
        <p:spPr>
          <a:xfrm>
            <a:off x="-275" y="-56"/>
            <a:ext cx="9144000" cy="5143500"/>
          </a:xfrm>
          <a:prstGeom prst="rect">
            <a:avLst/>
          </a:prstGeom>
          <a:noFill/>
          <a:ln w="22860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102" name="Google Shape;102;p21"/>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chemeClr val="accent3"/>
              </a:buClr>
              <a:buSzPts val="2400"/>
              <a:buChar char="◍"/>
              <a:defRPr sz="2400"/>
            </a:lvl1pPr>
            <a:lvl2pPr marL="914400" lvl="1" indent="-342900" rtl="0">
              <a:spcBef>
                <a:spcPts val="0"/>
              </a:spcBef>
              <a:spcAft>
                <a:spcPts val="0"/>
              </a:spcAft>
              <a:buClr>
                <a:schemeClr val="accent3"/>
              </a:buClr>
              <a:buSzPts val="1800"/>
              <a:buChar char="○"/>
              <a:defRPr sz="1800"/>
            </a:lvl2pPr>
            <a:lvl3pPr marL="1371600" lvl="2" indent="-342900" rtl="0">
              <a:spcBef>
                <a:spcPts val="0"/>
              </a:spcBef>
              <a:spcAft>
                <a:spcPts val="0"/>
              </a:spcAft>
              <a:buClr>
                <a:schemeClr val="accent3"/>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03" name="Google Shape;103;p21" descr="Sea, Ocean, Infinity, Wide,"/>
          <p:cNvPicPr preferRelativeResize="0"/>
          <p:nvPr/>
        </p:nvPicPr>
        <p:blipFill rotWithShape="1">
          <a:blip r:embed="rId2">
            <a:alphaModFix/>
          </a:blip>
          <a:srcRect l="12148" t="41829" r="47083" b="28534"/>
          <a:stretch/>
        </p:blipFill>
        <p:spPr>
          <a:xfrm>
            <a:off x="-118825" y="644588"/>
            <a:ext cx="2061925" cy="843094"/>
          </a:xfrm>
          <a:prstGeom prst="rect">
            <a:avLst/>
          </a:prstGeom>
          <a:noFill/>
          <a:ln>
            <a:noFill/>
          </a:ln>
        </p:spPr>
      </p:pic>
      <p:sp>
        <p:nvSpPr>
          <p:cNvPr id="104" name="Google Shape;104;p21"/>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sky)">
  <p:cSld name="TITLE_AND_BODY_1_1">
    <p:spTree>
      <p:nvGrpSpPr>
        <p:cNvPr id="1" name="Shape 105"/>
        <p:cNvGrpSpPr/>
        <p:nvPr/>
      </p:nvGrpSpPr>
      <p:grpSpPr>
        <a:xfrm>
          <a:off x="0" y="0"/>
          <a:ext cx="0" cy="0"/>
          <a:chOff x="0" y="0"/>
          <a:chExt cx="0" cy="0"/>
        </a:xfrm>
      </p:grpSpPr>
      <p:sp>
        <p:nvSpPr>
          <p:cNvPr id="106" name="Google Shape;106;p22"/>
          <p:cNvSpPr/>
          <p:nvPr/>
        </p:nvSpPr>
        <p:spPr>
          <a:xfrm>
            <a:off x="-275" y="-56"/>
            <a:ext cx="9144000" cy="5143500"/>
          </a:xfrm>
          <a:prstGeom prst="rect">
            <a:avLst/>
          </a:prstGeom>
          <a:noFill/>
          <a:ln w="228600"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108" name="Google Shape;108;p22"/>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chemeClr val="accent4"/>
              </a:buClr>
              <a:buSzPts val="2400"/>
              <a:buChar char="◍"/>
              <a:defRPr sz="2400"/>
            </a:lvl1pPr>
            <a:lvl2pPr marL="914400" lvl="1" indent="-342900" rtl="0">
              <a:spcBef>
                <a:spcPts val="0"/>
              </a:spcBef>
              <a:spcAft>
                <a:spcPts val="0"/>
              </a:spcAft>
              <a:buClr>
                <a:schemeClr val="accent4"/>
              </a:buClr>
              <a:buSzPts val="1800"/>
              <a:buChar char="○"/>
              <a:defRPr sz="1800"/>
            </a:lvl2pPr>
            <a:lvl3pPr marL="1371600" lvl="2" indent="-342900" rtl="0">
              <a:spcBef>
                <a:spcPts val="0"/>
              </a:spcBef>
              <a:spcAft>
                <a:spcPts val="0"/>
              </a:spcAft>
              <a:buClr>
                <a:schemeClr val="accent4"/>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09" name="Google Shape;109;p22" descr="Sea, Ocean, Infinity, Wide,"/>
          <p:cNvPicPr preferRelativeResize="0"/>
          <p:nvPr/>
        </p:nvPicPr>
        <p:blipFill rotWithShape="1">
          <a:blip r:embed="rId2">
            <a:alphaModFix/>
          </a:blip>
          <a:srcRect l="12148" t="41829" r="47083" b="28534"/>
          <a:stretch/>
        </p:blipFill>
        <p:spPr>
          <a:xfrm>
            <a:off x="-118825" y="644588"/>
            <a:ext cx="2061925" cy="843094"/>
          </a:xfrm>
          <a:prstGeom prst="rect">
            <a:avLst/>
          </a:prstGeom>
          <a:noFill/>
          <a:ln>
            <a:noFill/>
          </a:ln>
        </p:spPr>
      </p:pic>
      <p:pic>
        <p:nvPicPr>
          <p:cNvPr id="110" name="Google Shape;110;p22" descr="Flat land, big sky, Wicken Fen"/>
          <p:cNvPicPr preferRelativeResize="0"/>
          <p:nvPr/>
        </p:nvPicPr>
        <p:blipFill rotWithShape="1">
          <a:blip r:embed="rId3">
            <a:alphaModFix/>
          </a:blip>
          <a:srcRect l="17543" t="27744" r="33752" b="32456"/>
          <a:stretch/>
        </p:blipFill>
        <p:spPr>
          <a:xfrm>
            <a:off x="-118825" y="644588"/>
            <a:ext cx="2061925" cy="843093"/>
          </a:xfrm>
          <a:prstGeom prst="rect">
            <a:avLst/>
          </a:prstGeom>
          <a:noFill/>
          <a:ln>
            <a:noFill/>
          </a:ln>
        </p:spPr>
      </p:pic>
      <p:sp>
        <p:nvSpPr>
          <p:cNvPr id="111" name="Google Shape;111;p22"/>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leaf)" type="twoColTx">
  <p:cSld name="TITLE_AND_TWO_COLUMNS">
    <p:spTree>
      <p:nvGrpSpPr>
        <p:cNvPr id="1" name="Shape 112"/>
        <p:cNvGrpSpPr/>
        <p:nvPr/>
      </p:nvGrpSpPr>
      <p:grpSpPr>
        <a:xfrm>
          <a:off x="0" y="0"/>
          <a:ext cx="0" cy="0"/>
          <a:chOff x="0" y="0"/>
          <a:chExt cx="0" cy="0"/>
        </a:xfrm>
      </p:grpSpPr>
      <p:sp>
        <p:nvSpPr>
          <p:cNvPr id="113" name="Google Shape;113;p23"/>
          <p:cNvSpPr/>
          <p:nvPr/>
        </p:nvSpPr>
        <p:spPr>
          <a:xfrm>
            <a:off x="-275" y="-56"/>
            <a:ext cx="9144000" cy="5143500"/>
          </a:xfrm>
          <a:prstGeom prst="rect">
            <a:avLst/>
          </a:prstGeom>
          <a:noFill/>
          <a:ln w="2286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23"/>
          <p:cNvPicPr preferRelativeResize="0"/>
          <p:nvPr/>
        </p:nvPicPr>
        <p:blipFill rotWithShape="1">
          <a:blip r:embed="rId2">
            <a:alphaModFix/>
          </a:blip>
          <a:srcRect t="29553" b="29557"/>
          <a:stretch/>
        </p:blipFill>
        <p:spPr>
          <a:xfrm rot="10800000" flipH="1">
            <a:off x="-118826" y="644587"/>
            <a:ext cx="2061926" cy="843094"/>
          </a:xfrm>
          <a:prstGeom prst="rect">
            <a:avLst/>
          </a:prstGeom>
          <a:noFill/>
          <a:ln>
            <a:noFill/>
          </a:ln>
        </p:spPr>
      </p:pic>
      <p:sp>
        <p:nvSpPr>
          <p:cNvPr id="115" name="Google Shape;115;p23"/>
          <p:cNvSpPr txBox="1">
            <a:spLocks noGrp="1"/>
          </p:cNvSpPr>
          <p:nvPr>
            <p:ph type="body" idx="1"/>
          </p:nvPr>
        </p:nvSpPr>
        <p:spPr>
          <a:xfrm>
            <a:off x="2257425"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16" name="Google Shape;116;p23"/>
          <p:cNvSpPr txBox="1">
            <a:spLocks noGrp="1"/>
          </p:cNvSpPr>
          <p:nvPr>
            <p:ph type="body" idx="2"/>
          </p:nvPr>
        </p:nvSpPr>
        <p:spPr>
          <a:xfrm>
            <a:off x="5566073"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17" name="Google Shape;117;p23"/>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18" name="Google Shape;118;p23"/>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sea)">
  <p:cSld name="TITLE_AND_TWO_COLUMNS_2">
    <p:spTree>
      <p:nvGrpSpPr>
        <p:cNvPr id="1" name="Shape 119"/>
        <p:cNvGrpSpPr/>
        <p:nvPr/>
      </p:nvGrpSpPr>
      <p:grpSpPr>
        <a:xfrm>
          <a:off x="0" y="0"/>
          <a:ext cx="0" cy="0"/>
          <a:chOff x="0" y="0"/>
          <a:chExt cx="0" cy="0"/>
        </a:xfrm>
      </p:grpSpPr>
      <p:sp>
        <p:nvSpPr>
          <p:cNvPr id="120" name="Google Shape;120;p24"/>
          <p:cNvSpPr/>
          <p:nvPr/>
        </p:nvSpPr>
        <p:spPr>
          <a:xfrm>
            <a:off x="-275" y="-56"/>
            <a:ext cx="9144000" cy="5143500"/>
          </a:xfrm>
          <a:prstGeom prst="rect">
            <a:avLst/>
          </a:prstGeom>
          <a:noFill/>
          <a:ln w="22860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24" descr="Sea, Ocean, Infinity, Wide,"/>
          <p:cNvPicPr preferRelativeResize="0"/>
          <p:nvPr/>
        </p:nvPicPr>
        <p:blipFill rotWithShape="1">
          <a:blip r:embed="rId2">
            <a:alphaModFix/>
          </a:blip>
          <a:srcRect l="12148" t="41829" r="47083" b="28534"/>
          <a:stretch/>
        </p:blipFill>
        <p:spPr>
          <a:xfrm>
            <a:off x="-118825" y="644588"/>
            <a:ext cx="2061925" cy="843094"/>
          </a:xfrm>
          <a:prstGeom prst="rect">
            <a:avLst/>
          </a:prstGeom>
          <a:noFill/>
          <a:ln>
            <a:noFill/>
          </a:ln>
        </p:spPr>
      </p:pic>
      <p:sp>
        <p:nvSpPr>
          <p:cNvPr id="122" name="Google Shape;122;p24"/>
          <p:cNvSpPr txBox="1">
            <a:spLocks noGrp="1"/>
          </p:cNvSpPr>
          <p:nvPr>
            <p:ph type="body" idx="1"/>
          </p:nvPr>
        </p:nvSpPr>
        <p:spPr>
          <a:xfrm>
            <a:off x="2257425"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539EB9"/>
              </a:buClr>
              <a:buSzPts val="1800"/>
              <a:buChar char="◍"/>
              <a:defRPr sz="1800"/>
            </a:lvl1pPr>
            <a:lvl2pPr marL="914400" lvl="1" indent="-342900" rtl="0">
              <a:spcBef>
                <a:spcPts val="0"/>
              </a:spcBef>
              <a:spcAft>
                <a:spcPts val="0"/>
              </a:spcAft>
              <a:buClr>
                <a:srgbClr val="539EB9"/>
              </a:buClr>
              <a:buSzPts val="1800"/>
              <a:buChar char="○"/>
              <a:defRPr sz="1800"/>
            </a:lvl2pPr>
            <a:lvl3pPr marL="1371600" lvl="2" indent="-342900" rtl="0">
              <a:spcBef>
                <a:spcPts val="0"/>
              </a:spcBef>
              <a:spcAft>
                <a:spcPts val="0"/>
              </a:spcAft>
              <a:buClr>
                <a:srgbClr val="539EB9"/>
              </a:buClr>
              <a:buSzPts val="1800"/>
              <a:buChar char="■"/>
              <a:defRPr sz="1800"/>
            </a:lvl3pPr>
            <a:lvl4pPr marL="1828800" lvl="3" indent="-342900" rtl="0">
              <a:spcBef>
                <a:spcPts val="0"/>
              </a:spcBef>
              <a:spcAft>
                <a:spcPts val="0"/>
              </a:spcAft>
              <a:buClr>
                <a:srgbClr val="539EB9"/>
              </a:buClr>
              <a:buSzPts val="1800"/>
              <a:buChar char="●"/>
              <a:defRPr/>
            </a:lvl4pPr>
            <a:lvl5pPr marL="2286000" lvl="4" indent="-342900" rtl="0">
              <a:spcBef>
                <a:spcPts val="0"/>
              </a:spcBef>
              <a:spcAft>
                <a:spcPts val="0"/>
              </a:spcAft>
              <a:buClr>
                <a:srgbClr val="539EB9"/>
              </a:buClr>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23" name="Google Shape;123;p24"/>
          <p:cNvSpPr txBox="1">
            <a:spLocks noGrp="1"/>
          </p:cNvSpPr>
          <p:nvPr>
            <p:ph type="body" idx="2"/>
          </p:nvPr>
        </p:nvSpPr>
        <p:spPr>
          <a:xfrm>
            <a:off x="5566073"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539EB9"/>
              </a:buClr>
              <a:buSzPts val="1800"/>
              <a:buChar char="◍"/>
              <a:defRPr sz="1800"/>
            </a:lvl1pPr>
            <a:lvl2pPr marL="914400" lvl="1" indent="-342900" rtl="0">
              <a:spcBef>
                <a:spcPts val="0"/>
              </a:spcBef>
              <a:spcAft>
                <a:spcPts val="0"/>
              </a:spcAft>
              <a:buClr>
                <a:srgbClr val="539EB9"/>
              </a:buClr>
              <a:buSzPts val="1800"/>
              <a:buChar char="○"/>
              <a:defRPr sz="1800"/>
            </a:lvl2pPr>
            <a:lvl3pPr marL="1371600" lvl="2" indent="-342900" rtl="0">
              <a:spcBef>
                <a:spcPts val="0"/>
              </a:spcBef>
              <a:spcAft>
                <a:spcPts val="0"/>
              </a:spcAft>
              <a:buClr>
                <a:srgbClr val="539EB9"/>
              </a:buClr>
              <a:buSzPts val="1800"/>
              <a:buChar char="■"/>
              <a:defRPr sz="1800"/>
            </a:lvl3pPr>
            <a:lvl4pPr marL="1828800" lvl="3" indent="-342900" rtl="0">
              <a:spcBef>
                <a:spcPts val="0"/>
              </a:spcBef>
              <a:spcAft>
                <a:spcPts val="0"/>
              </a:spcAft>
              <a:buClr>
                <a:srgbClr val="539EB9"/>
              </a:buClr>
              <a:buSzPts val="1800"/>
              <a:buChar char="●"/>
              <a:defRPr/>
            </a:lvl4pPr>
            <a:lvl5pPr marL="2286000" lvl="4" indent="-342900" rtl="0">
              <a:spcBef>
                <a:spcPts val="0"/>
              </a:spcBef>
              <a:spcAft>
                <a:spcPts val="0"/>
              </a:spcAft>
              <a:buClr>
                <a:srgbClr val="539EB9"/>
              </a:buClr>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24" name="Google Shape;124;p24"/>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125" name="Google Shape;125;p24"/>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2 columns (sky)">
  <p:cSld name="TITLE_AND_TWO_COLUMNS_2_1">
    <p:spTree>
      <p:nvGrpSpPr>
        <p:cNvPr id="1" name="Shape 126"/>
        <p:cNvGrpSpPr/>
        <p:nvPr/>
      </p:nvGrpSpPr>
      <p:grpSpPr>
        <a:xfrm>
          <a:off x="0" y="0"/>
          <a:ext cx="0" cy="0"/>
          <a:chOff x="0" y="0"/>
          <a:chExt cx="0" cy="0"/>
        </a:xfrm>
      </p:grpSpPr>
      <p:sp>
        <p:nvSpPr>
          <p:cNvPr id="127" name="Google Shape;127;p25"/>
          <p:cNvSpPr/>
          <p:nvPr/>
        </p:nvSpPr>
        <p:spPr>
          <a:xfrm>
            <a:off x="-275" y="-56"/>
            <a:ext cx="9144000" cy="5143500"/>
          </a:xfrm>
          <a:prstGeom prst="rect">
            <a:avLst/>
          </a:prstGeom>
          <a:noFill/>
          <a:ln w="228600" cap="flat" cmpd="sng">
            <a:solidFill>
              <a:srgbClr val="689E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25" descr="Flat land, big sky, Wicken Fen"/>
          <p:cNvPicPr preferRelativeResize="0"/>
          <p:nvPr/>
        </p:nvPicPr>
        <p:blipFill rotWithShape="1">
          <a:blip r:embed="rId2">
            <a:alphaModFix/>
          </a:blip>
          <a:srcRect l="17543" t="27744" r="33752" b="32456"/>
          <a:stretch/>
        </p:blipFill>
        <p:spPr>
          <a:xfrm>
            <a:off x="-118825" y="644588"/>
            <a:ext cx="2061925" cy="843093"/>
          </a:xfrm>
          <a:prstGeom prst="rect">
            <a:avLst/>
          </a:prstGeom>
          <a:noFill/>
          <a:ln>
            <a:noFill/>
          </a:ln>
        </p:spPr>
      </p:pic>
      <p:sp>
        <p:nvSpPr>
          <p:cNvPr id="129" name="Google Shape;129;p25"/>
          <p:cNvSpPr txBox="1">
            <a:spLocks noGrp="1"/>
          </p:cNvSpPr>
          <p:nvPr>
            <p:ph type="body" idx="1"/>
          </p:nvPr>
        </p:nvSpPr>
        <p:spPr>
          <a:xfrm>
            <a:off x="2257425"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689EE1"/>
              </a:buClr>
              <a:buSzPts val="1800"/>
              <a:buChar char="◍"/>
              <a:defRPr sz="1800"/>
            </a:lvl1pPr>
            <a:lvl2pPr marL="914400" lvl="1" indent="-342900" rtl="0">
              <a:spcBef>
                <a:spcPts val="0"/>
              </a:spcBef>
              <a:spcAft>
                <a:spcPts val="0"/>
              </a:spcAft>
              <a:buClr>
                <a:srgbClr val="689EE1"/>
              </a:buClr>
              <a:buSzPts val="1800"/>
              <a:buChar char="○"/>
              <a:defRPr sz="1800"/>
            </a:lvl2pPr>
            <a:lvl3pPr marL="1371600" lvl="2" indent="-342900" rtl="0">
              <a:spcBef>
                <a:spcPts val="0"/>
              </a:spcBef>
              <a:spcAft>
                <a:spcPts val="0"/>
              </a:spcAft>
              <a:buClr>
                <a:srgbClr val="689EE1"/>
              </a:buClr>
              <a:buSzPts val="1800"/>
              <a:buChar char="■"/>
              <a:defRPr sz="1800"/>
            </a:lvl3pPr>
            <a:lvl4pPr marL="1828800" lvl="3" indent="-342900" rtl="0">
              <a:spcBef>
                <a:spcPts val="0"/>
              </a:spcBef>
              <a:spcAft>
                <a:spcPts val="0"/>
              </a:spcAft>
              <a:buClr>
                <a:srgbClr val="689EE1"/>
              </a:buClr>
              <a:buSzPts val="1800"/>
              <a:buChar char="●"/>
              <a:defRPr/>
            </a:lvl4pPr>
            <a:lvl5pPr marL="2286000" lvl="4" indent="-342900" rtl="0">
              <a:spcBef>
                <a:spcPts val="0"/>
              </a:spcBef>
              <a:spcAft>
                <a:spcPts val="0"/>
              </a:spcAft>
              <a:buClr>
                <a:srgbClr val="689EE1"/>
              </a:buClr>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0" name="Google Shape;130;p25"/>
          <p:cNvSpPr txBox="1">
            <a:spLocks noGrp="1"/>
          </p:cNvSpPr>
          <p:nvPr>
            <p:ph type="body" idx="2"/>
          </p:nvPr>
        </p:nvSpPr>
        <p:spPr>
          <a:xfrm>
            <a:off x="5566073"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689EE1"/>
              </a:buClr>
              <a:buSzPts val="1800"/>
              <a:buChar char="◍"/>
              <a:defRPr sz="1800"/>
            </a:lvl1pPr>
            <a:lvl2pPr marL="914400" lvl="1" indent="-342900" rtl="0">
              <a:spcBef>
                <a:spcPts val="0"/>
              </a:spcBef>
              <a:spcAft>
                <a:spcPts val="0"/>
              </a:spcAft>
              <a:buClr>
                <a:srgbClr val="689EE1"/>
              </a:buClr>
              <a:buSzPts val="1800"/>
              <a:buChar char="○"/>
              <a:defRPr sz="1800"/>
            </a:lvl2pPr>
            <a:lvl3pPr marL="1371600" lvl="2" indent="-342900" rtl="0">
              <a:spcBef>
                <a:spcPts val="0"/>
              </a:spcBef>
              <a:spcAft>
                <a:spcPts val="0"/>
              </a:spcAft>
              <a:buClr>
                <a:srgbClr val="689EE1"/>
              </a:buClr>
              <a:buSzPts val="1800"/>
              <a:buChar char="■"/>
              <a:defRPr sz="1800"/>
            </a:lvl3pPr>
            <a:lvl4pPr marL="1828800" lvl="3" indent="-342900" rtl="0">
              <a:spcBef>
                <a:spcPts val="0"/>
              </a:spcBef>
              <a:spcAft>
                <a:spcPts val="0"/>
              </a:spcAft>
              <a:buClr>
                <a:srgbClr val="689EE1"/>
              </a:buClr>
              <a:buSzPts val="1800"/>
              <a:buChar char="●"/>
              <a:defRPr/>
            </a:lvl4pPr>
            <a:lvl5pPr marL="2286000" lvl="4" indent="-342900" rtl="0">
              <a:spcBef>
                <a:spcPts val="0"/>
              </a:spcBef>
              <a:spcAft>
                <a:spcPts val="0"/>
              </a:spcAft>
              <a:buClr>
                <a:srgbClr val="689EE1"/>
              </a:buClr>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1" name="Google Shape;131;p25"/>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89EE1"/>
              </a:buClr>
              <a:buSzPts val="2400"/>
              <a:buNone/>
              <a:defRPr>
                <a:solidFill>
                  <a:srgbClr val="689EE1"/>
                </a:solidFill>
              </a:defRPr>
            </a:lvl1pPr>
            <a:lvl2pPr lvl="1" rtl="0">
              <a:spcBef>
                <a:spcPts val="0"/>
              </a:spcBef>
              <a:spcAft>
                <a:spcPts val="0"/>
              </a:spcAft>
              <a:buClr>
                <a:srgbClr val="689EE1"/>
              </a:buClr>
              <a:buSzPts val="2400"/>
              <a:buNone/>
              <a:defRPr>
                <a:solidFill>
                  <a:srgbClr val="689EE1"/>
                </a:solidFill>
              </a:defRPr>
            </a:lvl2pPr>
            <a:lvl3pPr lvl="2" rtl="0">
              <a:spcBef>
                <a:spcPts val="0"/>
              </a:spcBef>
              <a:spcAft>
                <a:spcPts val="0"/>
              </a:spcAft>
              <a:buClr>
                <a:srgbClr val="689EE1"/>
              </a:buClr>
              <a:buSzPts val="2400"/>
              <a:buNone/>
              <a:defRPr>
                <a:solidFill>
                  <a:srgbClr val="689EE1"/>
                </a:solidFill>
              </a:defRPr>
            </a:lvl3pPr>
            <a:lvl4pPr lvl="3" rtl="0">
              <a:spcBef>
                <a:spcPts val="0"/>
              </a:spcBef>
              <a:spcAft>
                <a:spcPts val="0"/>
              </a:spcAft>
              <a:buClr>
                <a:srgbClr val="689EE1"/>
              </a:buClr>
              <a:buSzPts val="2400"/>
              <a:buNone/>
              <a:defRPr>
                <a:solidFill>
                  <a:srgbClr val="689EE1"/>
                </a:solidFill>
              </a:defRPr>
            </a:lvl4pPr>
            <a:lvl5pPr lvl="4" rtl="0">
              <a:spcBef>
                <a:spcPts val="0"/>
              </a:spcBef>
              <a:spcAft>
                <a:spcPts val="0"/>
              </a:spcAft>
              <a:buClr>
                <a:srgbClr val="689EE1"/>
              </a:buClr>
              <a:buSzPts val="2400"/>
              <a:buNone/>
              <a:defRPr>
                <a:solidFill>
                  <a:srgbClr val="689EE1"/>
                </a:solidFill>
              </a:defRPr>
            </a:lvl5pPr>
            <a:lvl6pPr lvl="5" rtl="0">
              <a:spcBef>
                <a:spcPts val="0"/>
              </a:spcBef>
              <a:spcAft>
                <a:spcPts val="0"/>
              </a:spcAft>
              <a:buClr>
                <a:srgbClr val="689EE1"/>
              </a:buClr>
              <a:buSzPts val="2400"/>
              <a:buNone/>
              <a:defRPr>
                <a:solidFill>
                  <a:srgbClr val="689EE1"/>
                </a:solidFill>
              </a:defRPr>
            </a:lvl6pPr>
            <a:lvl7pPr lvl="6" rtl="0">
              <a:spcBef>
                <a:spcPts val="0"/>
              </a:spcBef>
              <a:spcAft>
                <a:spcPts val="0"/>
              </a:spcAft>
              <a:buClr>
                <a:srgbClr val="689EE1"/>
              </a:buClr>
              <a:buSzPts val="2400"/>
              <a:buNone/>
              <a:defRPr>
                <a:solidFill>
                  <a:srgbClr val="689EE1"/>
                </a:solidFill>
              </a:defRPr>
            </a:lvl7pPr>
            <a:lvl8pPr lvl="7" rtl="0">
              <a:spcBef>
                <a:spcPts val="0"/>
              </a:spcBef>
              <a:spcAft>
                <a:spcPts val="0"/>
              </a:spcAft>
              <a:buClr>
                <a:srgbClr val="689EE1"/>
              </a:buClr>
              <a:buSzPts val="2400"/>
              <a:buNone/>
              <a:defRPr>
                <a:solidFill>
                  <a:srgbClr val="689EE1"/>
                </a:solidFill>
              </a:defRPr>
            </a:lvl8pPr>
            <a:lvl9pPr lvl="8" rtl="0">
              <a:spcBef>
                <a:spcPts val="0"/>
              </a:spcBef>
              <a:spcAft>
                <a:spcPts val="0"/>
              </a:spcAft>
              <a:buClr>
                <a:srgbClr val="689EE1"/>
              </a:buClr>
              <a:buSzPts val="2400"/>
              <a:buNone/>
              <a:defRPr>
                <a:solidFill>
                  <a:srgbClr val="689EE1"/>
                </a:solidFill>
              </a:defRPr>
            </a:lvl9pPr>
          </a:lstStyle>
          <a:p>
            <a:endParaRPr/>
          </a:p>
        </p:txBody>
      </p:sp>
      <p:sp>
        <p:nvSpPr>
          <p:cNvPr id="132" name="Google Shape;132;p25"/>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3 columns (leaf)">
  <p:cSld name="TITLE_AND_TWO_COLUMNS_1">
    <p:spTree>
      <p:nvGrpSpPr>
        <p:cNvPr id="1" name="Shape 133"/>
        <p:cNvGrpSpPr/>
        <p:nvPr/>
      </p:nvGrpSpPr>
      <p:grpSpPr>
        <a:xfrm>
          <a:off x="0" y="0"/>
          <a:ext cx="0" cy="0"/>
          <a:chOff x="0" y="0"/>
          <a:chExt cx="0" cy="0"/>
        </a:xfrm>
      </p:grpSpPr>
      <p:sp>
        <p:nvSpPr>
          <p:cNvPr id="134" name="Google Shape;134;p26"/>
          <p:cNvSpPr/>
          <p:nvPr/>
        </p:nvSpPr>
        <p:spPr>
          <a:xfrm>
            <a:off x="-275" y="-56"/>
            <a:ext cx="9144000" cy="5143500"/>
          </a:xfrm>
          <a:prstGeom prst="rect">
            <a:avLst/>
          </a:prstGeom>
          <a:noFill/>
          <a:ln w="228600" cap="flat" cmpd="sng">
            <a:solidFill>
              <a:srgbClr val="8EC64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txBox="1">
            <a:spLocks noGrp="1"/>
          </p:cNvSpPr>
          <p:nvPr>
            <p:ph type="body" idx="1"/>
          </p:nvPr>
        </p:nvSpPr>
        <p:spPr>
          <a:xfrm>
            <a:off x="2257426"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6" name="Google Shape;136;p26"/>
          <p:cNvSpPr txBox="1">
            <a:spLocks noGrp="1"/>
          </p:cNvSpPr>
          <p:nvPr>
            <p:ph type="body" idx="2"/>
          </p:nvPr>
        </p:nvSpPr>
        <p:spPr>
          <a:xfrm>
            <a:off x="4414202"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7" name="Google Shape;137;p26"/>
          <p:cNvSpPr txBox="1">
            <a:spLocks noGrp="1"/>
          </p:cNvSpPr>
          <p:nvPr>
            <p:ph type="body" idx="3"/>
          </p:nvPr>
        </p:nvSpPr>
        <p:spPr>
          <a:xfrm>
            <a:off x="6570979"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8" name="Google Shape;138;p26"/>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9" name="Google Shape;139;p26"/>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rotWithShape="1">
          <a:blip r:embed="rId2">
            <a:alphaModFix/>
          </a:blip>
          <a:srcRect t="29553" b="29557"/>
          <a:stretch/>
        </p:blipFill>
        <p:spPr>
          <a:xfrm rot="10800000" flipH="1">
            <a:off x="-118826" y="644587"/>
            <a:ext cx="2061926" cy="84309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sea)">
  <p:cSld name="TITLE_AND_TWO_COLUMNS_1_1">
    <p:spTree>
      <p:nvGrpSpPr>
        <p:cNvPr id="1" name="Shape 141"/>
        <p:cNvGrpSpPr/>
        <p:nvPr/>
      </p:nvGrpSpPr>
      <p:grpSpPr>
        <a:xfrm>
          <a:off x="0" y="0"/>
          <a:ext cx="0" cy="0"/>
          <a:chOff x="0" y="0"/>
          <a:chExt cx="0" cy="0"/>
        </a:xfrm>
      </p:grpSpPr>
      <p:sp>
        <p:nvSpPr>
          <p:cNvPr id="142" name="Google Shape;142;p27"/>
          <p:cNvSpPr/>
          <p:nvPr/>
        </p:nvSpPr>
        <p:spPr>
          <a:xfrm>
            <a:off x="-275" y="-56"/>
            <a:ext cx="9144000" cy="5143500"/>
          </a:xfrm>
          <a:prstGeom prst="rect">
            <a:avLst/>
          </a:prstGeom>
          <a:noFill/>
          <a:ln w="228600" cap="flat" cmpd="sng">
            <a:solidFill>
              <a:srgbClr val="539EB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7" descr="Sea, Ocean, Infinity, Wide,"/>
          <p:cNvPicPr preferRelativeResize="0"/>
          <p:nvPr/>
        </p:nvPicPr>
        <p:blipFill rotWithShape="1">
          <a:blip r:embed="rId2">
            <a:alphaModFix/>
          </a:blip>
          <a:srcRect l="12148" t="41829" r="47083" b="28534"/>
          <a:stretch/>
        </p:blipFill>
        <p:spPr>
          <a:xfrm>
            <a:off x="-118825" y="644588"/>
            <a:ext cx="2061925" cy="843094"/>
          </a:xfrm>
          <a:prstGeom prst="rect">
            <a:avLst/>
          </a:prstGeom>
          <a:noFill/>
          <a:ln>
            <a:noFill/>
          </a:ln>
        </p:spPr>
      </p:pic>
      <p:sp>
        <p:nvSpPr>
          <p:cNvPr id="144" name="Google Shape;144;p27"/>
          <p:cNvSpPr txBox="1">
            <a:spLocks noGrp="1"/>
          </p:cNvSpPr>
          <p:nvPr>
            <p:ph type="body" idx="1"/>
          </p:nvPr>
        </p:nvSpPr>
        <p:spPr>
          <a:xfrm>
            <a:off x="2257426"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539EB9"/>
              </a:buClr>
              <a:buSzPts val="1400"/>
              <a:buChar char="◍"/>
              <a:defRPr sz="1400"/>
            </a:lvl1pPr>
            <a:lvl2pPr marL="914400" lvl="1" indent="-317500" rtl="0">
              <a:spcBef>
                <a:spcPts val="0"/>
              </a:spcBef>
              <a:spcAft>
                <a:spcPts val="0"/>
              </a:spcAft>
              <a:buClr>
                <a:srgbClr val="539EB9"/>
              </a:buClr>
              <a:buSzPts val="1400"/>
              <a:buChar char="○"/>
              <a:defRPr sz="1400"/>
            </a:lvl2pPr>
            <a:lvl3pPr marL="1371600" lvl="2" indent="-317500" rtl="0">
              <a:spcBef>
                <a:spcPts val="0"/>
              </a:spcBef>
              <a:spcAft>
                <a:spcPts val="0"/>
              </a:spcAft>
              <a:buClr>
                <a:srgbClr val="539EB9"/>
              </a:buClr>
              <a:buSzPts val="1400"/>
              <a:buChar char="■"/>
              <a:defRPr sz="1400"/>
            </a:lvl3pPr>
            <a:lvl4pPr marL="1828800" lvl="3" indent="-317500" rtl="0">
              <a:spcBef>
                <a:spcPts val="0"/>
              </a:spcBef>
              <a:spcAft>
                <a:spcPts val="0"/>
              </a:spcAft>
              <a:buClr>
                <a:srgbClr val="539EB9"/>
              </a:buClr>
              <a:buSzPts val="1400"/>
              <a:buChar char="●"/>
              <a:defRPr sz="1400"/>
            </a:lvl4pPr>
            <a:lvl5pPr marL="2286000" lvl="4" indent="-317500" rtl="0">
              <a:spcBef>
                <a:spcPts val="0"/>
              </a:spcBef>
              <a:spcAft>
                <a:spcPts val="0"/>
              </a:spcAft>
              <a:buClr>
                <a:srgbClr val="539EB9"/>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5" name="Google Shape;145;p27"/>
          <p:cNvSpPr txBox="1">
            <a:spLocks noGrp="1"/>
          </p:cNvSpPr>
          <p:nvPr>
            <p:ph type="body" idx="2"/>
          </p:nvPr>
        </p:nvSpPr>
        <p:spPr>
          <a:xfrm>
            <a:off x="4414202"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539EB9"/>
              </a:buClr>
              <a:buSzPts val="1400"/>
              <a:buChar char="◍"/>
              <a:defRPr sz="1400"/>
            </a:lvl1pPr>
            <a:lvl2pPr marL="914400" lvl="1" indent="-317500" rtl="0">
              <a:spcBef>
                <a:spcPts val="0"/>
              </a:spcBef>
              <a:spcAft>
                <a:spcPts val="0"/>
              </a:spcAft>
              <a:buClr>
                <a:srgbClr val="539EB9"/>
              </a:buClr>
              <a:buSzPts val="1400"/>
              <a:buChar char="○"/>
              <a:defRPr sz="1400"/>
            </a:lvl2pPr>
            <a:lvl3pPr marL="1371600" lvl="2" indent="-317500" rtl="0">
              <a:spcBef>
                <a:spcPts val="0"/>
              </a:spcBef>
              <a:spcAft>
                <a:spcPts val="0"/>
              </a:spcAft>
              <a:buClr>
                <a:srgbClr val="539EB9"/>
              </a:buClr>
              <a:buSzPts val="1400"/>
              <a:buChar char="■"/>
              <a:defRPr sz="1400"/>
            </a:lvl3pPr>
            <a:lvl4pPr marL="1828800" lvl="3" indent="-317500" rtl="0">
              <a:spcBef>
                <a:spcPts val="0"/>
              </a:spcBef>
              <a:spcAft>
                <a:spcPts val="0"/>
              </a:spcAft>
              <a:buClr>
                <a:srgbClr val="539EB9"/>
              </a:buClr>
              <a:buSzPts val="1400"/>
              <a:buChar char="●"/>
              <a:defRPr sz="1400"/>
            </a:lvl4pPr>
            <a:lvl5pPr marL="2286000" lvl="4" indent="-317500" rtl="0">
              <a:spcBef>
                <a:spcPts val="0"/>
              </a:spcBef>
              <a:spcAft>
                <a:spcPts val="0"/>
              </a:spcAft>
              <a:buClr>
                <a:srgbClr val="539EB9"/>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6" name="Google Shape;146;p27"/>
          <p:cNvSpPr txBox="1">
            <a:spLocks noGrp="1"/>
          </p:cNvSpPr>
          <p:nvPr>
            <p:ph type="body" idx="3"/>
          </p:nvPr>
        </p:nvSpPr>
        <p:spPr>
          <a:xfrm>
            <a:off x="6570979"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539EB9"/>
              </a:buClr>
              <a:buSzPts val="1400"/>
              <a:buChar char="◍"/>
              <a:defRPr sz="1400"/>
            </a:lvl1pPr>
            <a:lvl2pPr marL="914400" lvl="1" indent="-317500" rtl="0">
              <a:spcBef>
                <a:spcPts val="0"/>
              </a:spcBef>
              <a:spcAft>
                <a:spcPts val="0"/>
              </a:spcAft>
              <a:buClr>
                <a:srgbClr val="539EB9"/>
              </a:buClr>
              <a:buSzPts val="1400"/>
              <a:buChar char="○"/>
              <a:defRPr sz="1400"/>
            </a:lvl2pPr>
            <a:lvl3pPr marL="1371600" lvl="2" indent="-317500" rtl="0">
              <a:spcBef>
                <a:spcPts val="0"/>
              </a:spcBef>
              <a:spcAft>
                <a:spcPts val="0"/>
              </a:spcAft>
              <a:buClr>
                <a:srgbClr val="539EB9"/>
              </a:buClr>
              <a:buSzPts val="1400"/>
              <a:buChar char="■"/>
              <a:defRPr sz="1400"/>
            </a:lvl3pPr>
            <a:lvl4pPr marL="1828800" lvl="3" indent="-317500" rtl="0">
              <a:spcBef>
                <a:spcPts val="0"/>
              </a:spcBef>
              <a:spcAft>
                <a:spcPts val="0"/>
              </a:spcAft>
              <a:buClr>
                <a:srgbClr val="539EB9"/>
              </a:buClr>
              <a:buSzPts val="1400"/>
              <a:buChar char="●"/>
              <a:defRPr sz="1400"/>
            </a:lvl4pPr>
            <a:lvl5pPr marL="2286000" lvl="4" indent="-317500" rtl="0">
              <a:spcBef>
                <a:spcPts val="0"/>
              </a:spcBef>
              <a:spcAft>
                <a:spcPts val="0"/>
              </a:spcAft>
              <a:buClr>
                <a:srgbClr val="539EB9"/>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47" name="Google Shape;147;p27"/>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539EB9"/>
              </a:buClr>
              <a:buSzPts val="2400"/>
              <a:buNone/>
              <a:defRPr>
                <a:solidFill>
                  <a:srgbClr val="539EB9"/>
                </a:solidFill>
              </a:defRPr>
            </a:lvl1pPr>
            <a:lvl2pPr lvl="1" rtl="0">
              <a:spcBef>
                <a:spcPts val="0"/>
              </a:spcBef>
              <a:spcAft>
                <a:spcPts val="0"/>
              </a:spcAft>
              <a:buClr>
                <a:srgbClr val="539EB9"/>
              </a:buClr>
              <a:buSzPts val="2400"/>
              <a:buNone/>
              <a:defRPr>
                <a:solidFill>
                  <a:srgbClr val="539EB9"/>
                </a:solidFill>
              </a:defRPr>
            </a:lvl2pPr>
            <a:lvl3pPr lvl="2" rtl="0">
              <a:spcBef>
                <a:spcPts val="0"/>
              </a:spcBef>
              <a:spcAft>
                <a:spcPts val="0"/>
              </a:spcAft>
              <a:buClr>
                <a:srgbClr val="539EB9"/>
              </a:buClr>
              <a:buSzPts val="2400"/>
              <a:buNone/>
              <a:defRPr>
                <a:solidFill>
                  <a:srgbClr val="539EB9"/>
                </a:solidFill>
              </a:defRPr>
            </a:lvl3pPr>
            <a:lvl4pPr lvl="3" rtl="0">
              <a:spcBef>
                <a:spcPts val="0"/>
              </a:spcBef>
              <a:spcAft>
                <a:spcPts val="0"/>
              </a:spcAft>
              <a:buClr>
                <a:srgbClr val="539EB9"/>
              </a:buClr>
              <a:buSzPts val="2400"/>
              <a:buNone/>
              <a:defRPr>
                <a:solidFill>
                  <a:srgbClr val="539EB9"/>
                </a:solidFill>
              </a:defRPr>
            </a:lvl4pPr>
            <a:lvl5pPr lvl="4" rtl="0">
              <a:spcBef>
                <a:spcPts val="0"/>
              </a:spcBef>
              <a:spcAft>
                <a:spcPts val="0"/>
              </a:spcAft>
              <a:buClr>
                <a:srgbClr val="539EB9"/>
              </a:buClr>
              <a:buSzPts val="2400"/>
              <a:buNone/>
              <a:defRPr>
                <a:solidFill>
                  <a:srgbClr val="539EB9"/>
                </a:solidFill>
              </a:defRPr>
            </a:lvl5pPr>
            <a:lvl6pPr lvl="5" rtl="0">
              <a:spcBef>
                <a:spcPts val="0"/>
              </a:spcBef>
              <a:spcAft>
                <a:spcPts val="0"/>
              </a:spcAft>
              <a:buClr>
                <a:srgbClr val="539EB9"/>
              </a:buClr>
              <a:buSzPts val="2400"/>
              <a:buNone/>
              <a:defRPr>
                <a:solidFill>
                  <a:srgbClr val="539EB9"/>
                </a:solidFill>
              </a:defRPr>
            </a:lvl6pPr>
            <a:lvl7pPr lvl="6" rtl="0">
              <a:spcBef>
                <a:spcPts val="0"/>
              </a:spcBef>
              <a:spcAft>
                <a:spcPts val="0"/>
              </a:spcAft>
              <a:buClr>
                <a:srgbClr val="539EB9"/>
              </a:buClr>
              <a:buSzPts val="2400"/>
              <a:buNone/>
              <a:defRPr>
                <a:solidFill>
                  <a:srgbClr val="539EB9"/>
                </a:solidFill>
              </a:defRPr>
            </a:lvl7pPr>
            <a:lvl8pPr lvl="7" rtl="0">
              <a:spcBef>
                <a:spcPts val="0"/>
              </a:spcBef>
              <a:spcAft>
                <a:spcPts val="0"/>
              </a:spcAft>
              <a:buClr>
                <a:srgbClr val="539EB9"/>
              </a:buClr>
              <a:buSzPts val="2400"/>
              <a:buNone/>
              <a:defRPr>
                <a:solidFill>
                  <a:srgbClr val="539EB9"/>
                </a:solidFill>
              </a:defRPr>
            </a:lvl8pPr>
            <a:lvl9pPr lvl="8" rtl="0">
              <a:spcBef>
                <a:spcPts val="0"/>
              </a:spcBef>
              <a:spcAft>
                <a:spcPts val="0"/>
              </a:spcAft>
              <a:buClr>
                <a:srgbClr val="539EB9"/>
              </a:buClr>
              <a:buSzPts val="2400"/>
              <a:buNone/>
              <a:defRPr>
                <a:solidFill>
                  <a:srgbClr val="539EB9"/>
                </a:solidFill>
              </a:defRPr>
            </a:lvl9pPr>
          </a:lstStyle>
          <a:p>
            <a:endParaRPr/>
          </a:p>
        </p:txBody>
      </p:sp>
      <p:sp>
        <p:nvSpPr>
          <p:cNvPr id="148" name="Google Shape;148;p27"/>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sky)">
  <p:cSld name="TITLE_AND_TWO_COLUMNS_1_1_1">
    <p:spTree>
      <p:nvGrpSpPr>
        <p:cNvPr id="1" name="Shape 149"/>
        <p:cNvGrpSpPr/>
        <p:nvPr/>
      </p:nvGrpSpPr>
      <p:grpSpPr>
        <a:xfrm>
          <a:off x="0" y="0"/>
          <a:ext cx="0" cy="0"/>
          <a:chOff x="0" y="0"/>
          <a:chExt cx="0" cy="0"/>
        </a:xfrm>
      </p:grpSpPr>
      <p:sp>
        <p:nvSpPr>
          <p:cNvPr id="150" name="Google Shape;150;p28"/>
          <p:cNvSpPr/>
          <p:nvPr/>
        </p:nvSpPr>
        <p:spPr>
          <a:xfrm>
            <a:off x="-275" y="-56"/>
            <a:ext cx="9144000" cy="5143500"/>
          </a:xfrm>
          <a:prstGeom prst="rect">
            <a:avLst/>
          </a:prstGeom>
          <a:noFill/>
          <a:ln w="228600"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8" descr="Flat land, big sky, Wicken Fen"/>
          <p:cNvPicPr preferRelativeResize="0"/>
          <p:nvPr/>
        </p:nvPicPr>
        <p:blipFill rotWithShape="1">
          <a:blip r:embed="rId2">
            <a:alphaModFix/>
          </a:blip>
          <a:srcRect l="17543" t="27744" r="33752" b="32456"/>
          <a:stretch/>
        </p:blipFill>
        <p:spPr>
          <a:xfrm>
            <a:off x="-118825" y="644588"/>
            <a:ext cx="2061925" cy="843093"/>
          </a:xfrm>
          <a:prstGeom prst="rect">
            <a:avLst/>
          </a:prstGeom>
          <a:noFill/>
          <a:ln>
            <a:noFill/>
          </a:ln>
        </p:spPr>
      </p:pic>
      <p:sp>
        <p:nvSpPr>
          <p:cNvPr id="152" name="Google Shape;152;p28"/>
          <p:cNvSpPr txBox="1">
            <a:spLocks noGrp="1"/>
          </p:cNvSpPr>
          <p:nvPr>
            <p:ph type="body" idx="1"/>
          </p:nvPr>
        </p:nvSpPr>
        <p:spPr>
          <a:xfrm>
            <a:off x="2257426"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689EE1"/>
              </a:buClr>
              <a:buSzPts val="1400"/>
              <a:buChar char="◍"/>
              <a:defRPr sz="1400"/>
            </a:lvl1pPr>
            <a:lvl2pPr marL="914400" lvl="1" indent="-317500" rtl="0">
              <a:spcBef>
                <a:spcPts val="0"/>
              </a:spcBef>
              <a:spcAft>
                <a:spcPts val="0"/>
              </a:spcAft>
              <a:buClr>
                <a:srgbClr val="689EE1"/>
              </a:buClr>
              <a:buSzPts val="1400"/>
              <a:buChar char="○"/>
              <a:defRPr sz="1400"/>
            </a:lvl2pPr>
            <a:lvl3pPr marL="1371600" lvl="2" indent="-317500" rtl="0">
              <a:spcBef>
                <a:spcPts val="0"/>
              </a:spcBef>
              <a:spcAft>
                <a:spcPts val="0"/>
              </a:spcAft>
              <a:buClr>
                <a:srgbClr val="689EE1"/>
              </a:buClr>
              <a:buSzPts val="1400"/>
              <a:buChar char="■"/>
              <a:defRPr sz="1400"/>
            </a:lvl3pPr>
            <a:lvl4pPr marL="1828800" lvl="3" indent="-317500" rtl="0">
              <a:spcBef>
                <a:spcPts val="0"/>
              </a:spcBef>
              <a:spcAft>
                <a:spcPts val="0"/>
              </a:spcAft>
              <a:buClr>
                <a:srgbClr val="689EE1"/>
              </a:buClr>
              <a:buSzPts val="1400"/>
              <a:buChar char="●"/>
              <a:defRPr sz="1400"/>
            </a:lvl4pPr>
            <a:lvl5pPr marL="2286000" lvl="4" indent="-317500" rtl="0">
              <a:spcBef>
                <a:spcPts val="0"/>
              </a:spcBef>
              <a:spcAft>
                <a:spcPts val="0"/>
              </a:spcAft>
              <a:buClr>
                <a:srgbClr val="689EE1"/>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3" name="Google Shape;153;p28"/>
          <p:cNvSpPr txBox="1">
            <a:spLocks noGrp="1"/>
          </p:cNvSpPr>
          <p:nvPr>
            <p:ph type="body" idx="2"/>
          </p:nvPr>
        </p:nvSpPr>
        <p:spPr>
          <a:xfrm>
            <a:off x="4414202"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689EE1"/>
              </a:buClr>
              <a:buSzPts val="1400"/>
              <a:buChar char="◍"/>
              <a:defRPr sz="1400"/>
            </a:lvl1pPr>
            <a:lvl2pPr marL="914400" lvl="1" indent="-317500" rtl="0">
              <a:spcBef>
                <a:spcPts val="0"/>
              </a:spcBef>
              <a:spcAft>
                <a:spcPts val="0"/>
              </a:spcAft>
              <a:buClr>
                <a:srgbClr val="689EE1"/>
              </a:buClr>
              <a:buSzPts val="1400"/>
              <a:buChar char="○"/>
              <a:defRPr sz="1400"/>
            </a:lvl2pPr>
            <a:lvl3pPr marL="1371600" lvl="2" indent="-317500" rtl="0">
              <a:spcBef>
                <a:spcPts val="0"/>
              </a:spcBef>
              <a:spcAft>
                <a:spcPts val="0"/>
              </a:spcAft>
              <a:buClr>
                <a:srgbClr val="689EE1"/>
              </a:buClr>
              <a:buSzPts val="1400"/>
              <a:buChar char="■"/>
              <a:defRPr sz="1400"/>
            </a:lvl3pPr>
            <a:lvl4pPr marL="1828800" lvl="3" indent="-317500" rtl="0">
              <a:spcBef>
                <a:spcPts val="0"/>
              </a:spcBef>
              <a:spcAft>
                <a:spcPts val="0"/>
              </a:spcAft>
              <a:buClr>
                <a:srgbClr val="689EE1"/>
              </a:buClr>
              <a:buSzPts val="1400"/>
              <a:buChar char="●"/>
              <a:defRPr sz="1400"/>
            </a:lvl4pPr>
            <a:lvl5pPr marL="2286000" lvl="4" indent="-317500" rtl="0">
              <a:spcBef>
                <a:spcPts val="0"/>
              </a:spcBef>
              <a:spcAft>
                <a:spcPts val="0"/>
              </a:spcAft>
              <a:buClr>
                <a:srgbClr val="689EE1"/>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4" name="Google Shape;154;p28"/>
          <p:cNvSpPr txBox="1">
            <a:spLocks noGrp="1"/>
          </p:cNvSpPr>
          <p:nvPr>
            <p:ph type="body" idx="3"/>
          </p:nvPr>
        </p:nvSpPr>
        <p:spPr>
          <a:xfrm>
            <a:off x="6570979"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689EE1"/>
              </a:buClr>
              <a:buSzPts val="1400"/>
              <a:buChar char="◍"/>
              <a:defRPr sz="1400"/>
            </a:lvl1pPr>
            <a:lvl2pPr marL="914400" lvl="1" indent="-317500" rtl="0">
              <a:spcBef>
                <a:spcPts val="0"/>
              </a:spcBef>
              <a:spcAft>
                <a:spcPts val="0"/>
              </a:spcAft>
              <a:buClr>
                <a:srgbClr val="689EE1"/>
              </a:buClr>
              <a:buSzPts val="1400"/>
              <a:buChar char="○"/>
              <a:defRPr sz="1400"/>
            </a:lvl2pPr>
            <a:lvl3pPr marL="1371600" lvl="2" indent="-317500" rtl="0">
              <a:spcBef>
                <a:spcPts val="0"/>
              </a:spcBef>
              <a:spcAft>
                <a:spcPts val="0"/>
              </a:spcAft>
              <a:buClr>
                <a:srgbClr val="689EE1"/>
              </a:buClr>
              <a:buSzPts val="1400"/>
              <a:buChar char="■"/>
              <a:defRPr sz="1400"/>
            </a:lvl3pPr>
            <a:lvl4pPr marL="1828800" lvl="3" indent="-317500" rtl="0">
              <a:spcBef>
                <a:spcPts val="0"/>
              </a:spcBef>
              <a:spcAft>
                <a:spcPts val="0"/>
              </a:spcAft>
              <a:buClr>
                <a:srgbClr val="689EE1"/>
              </a:buClr>
              <a:buSzPts val="1400"/>
              <a:buChar char="●"/>
              <a:defRPr sz="1400"/>
            </a:lvl4pPr>
            <a:lvl5pPr marL="2286000" lvl="4" indent="-317500" rtl="0">
              <a:spcBef>
                <a:spcPts val="0"/>
              </a:spcBef>
              <a:spcAft>
                <a:spcPts val="0"/>
              </a:spcAft>
              <a:buClr>
                <a:srgbClr val="689EE1"/>
              </a:buClr>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55" name="Google Shape;155;p28"/>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156" name="Google Shape;156;p28"/>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p:nvPr/>
        </p:nvSpPr>
        <p:spPr>
          <a:xfrm>
            <a:off x="-275" y="-56"/>
            <a:ext cx="9144000" cy="5143500"/>
          </a:xfrm>
          <a:prstGeom prst="rect">
            <a:avLst/>
          </a:prstGeom>
          <a:noFill/>
          <a:ln w="228600"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title"/>
          </p:nvPr>
        </p:nvSpPr>
        <p:spPr>
          <a:xfrm>
            <a:off x="457200" y="282184"/>
            <a:ext cx="8229600" cy="508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2000"/>
              <a:buNone/>
              <a:defRPr sz="2000">
                <a:solidFill>
                  <a:schemeClr val="accent5"/>
                </a:solidFill>
              </a:defRPr>
            </a:lvl1pPr>
            <a:lvl2pPr lvl="1" algn="ctr" rtl="0">
              <a:spcBef>
                <a:spcPts val="0"/>
              </a:spcBef>
              <a:spcAft>
                <a:spcPts val="0"/>
              </a:spcAft>
              <a:buClr>
                <a:schemeClr val="accent5"/>
              </a:buClr>
              <a:buSzPts val="2000"/>
              <a:buNone/>
              <a:defRPr sz="2000">
                <a:solidFill>
                  <a:schemeClr val="accent5"/>
                </a:solidFill>
              </a:defRPr>
            </a:lvl2pPr>
            <a:lvl3pPr lvl="2" algn="ctr" rtl="0">
              <a:spcBef>
                <a:spcPts val="0"/>
              </a:spcBef>
              <a:spcAft>
                <a:spcPts val="0"/>
              </a:spcAft>
              <a:buClr>
                <a:schemeClr val="accent5"/>
              </a:buClr>
              <a:buSzPts val="2000"/>
              <a:buNone/>
              <a:defRPr sz="2000">
                <a:solidFill>
                  <a:schemeClr val="accent5"/>
                </a:solidFill>
              </a:defRPr>
            </a:lvl3pPr>
            <a:lvl4pPr lvl="3" algn="ctr" rtl="0">
              <a:spcBef>
                <a:spcPts val="0"/>
              </a:spcBef>
              <a:spcAft>
                <a:spcPts val="0"/>
              </a:spcAft>
              <a:buClr>
                <a:schemeClr val="accent5"/>
              </a:buClr>
              <a:buSzPts val="2000"/>
              <a:buNone/>
              <a:defRPr sz="2000">
                <a:solidFill>
                  <a:schemeClr val="accent5"/>
                </a:solidFill>
              </a:defRPr>
            </a:lvl4pPr>
            <a:lvl5pPr lvl="4" algn="ctr" rtl="0">
              <a:spcBef>
                <a:spcPts val="0"/>
              </a:spcBef>
              <a:spcAft>
                <a:spcPts val="0"/>
              </a:spcAft>
              <a:buClr>
                <a:schemeClr val="accent5"/>
              </a:buClr>
              <a:buSzPts val="2000"/>
              <a:buNone/>
              <a:defRPr sz="2000">
                <a:solidFill>
                  <a:schemeClr val="accent5"/>
                </a:solidFill>
              </a:defRPr>
            </a:lvl5pPr>
            <a:lvl6pPr lvl="5" algn="ctr" rtl="0">
              <a:spcBef>
                <a:spcPts val="0"/>
              </a:spcBef>
              <a:spcAft>
                <a:spcPts val="0"/>
              </a:spcAft>
              <a:buClr>
                <a:schemeClr val="accent5"/>
              </a:buClr>
              <a:buSzPts val="2000"/>
              <a:buNone/>
              <a:defRPr sz="2000">
                <a:solidFill>
                  <a:schemeClr val="accent5"/>
                </a:solidFill>
              </a:defRPr>
            </a:lvl6pPr>
            <a:lvl7pPr lvl="6" algn="ctr" rtl="0">
              <a:spcBef>
                <a:spcPts val="0"/>
              </a:spcBef>
              <a:spcAft>
                <a:spcPts val="0"/>
              </a:spcAft>
              <a:buClr>
                <a:schemeClr val="accent5"/>
              </a:buClr>
              <a:buSzPts val="2000"/>
              <a:buNone/>
              <a:defRPr sz="2000">
                <a:solidFill>
                  <a:schemeClr val="accent5"/>
                </a:solidFill>
              </a:defRPr>
            </a:lvl7pPr>
            <a:lvl8pPr lvl="7" algn="ctr" rtl="0">
              <a:spcBef>
                <a:spcPts val="0"/>
              </a:spcBef>
              <a:spcAft>
                <a:spcPts val="0"/>
              </a:spcAft>
              <a:buClr>
                <a:schemeClr val="accent5"/>
              </a:buClr>
              <a:buSzPts val="2000"/>
              <a:buNone/>
              <a:defRPr sz="2000">
                <a:solidFill>
                  <a:schemeClr val="accent5"/>
                </a:solidFill>
              </a:defRPr>
            </a:lvl8pPr>
            <a:lvl9pPr lvl="8" algn="ctr" rtl="0">
              <a:spcBef>
                <a:spcPts val="0"/>
              </a:spcBef>
              <a:spcAft>
                <a:spcPts val="0"/>
              </a:spcAft>
              <a:buClr>
                <a:schemeClr val="accent5"/>
              </a:buClr>
              <a:buSzPts val="2000"/>
              <a:buNone/>
              <a:defRPr sz="2000">
                <a:solidFill>
                  <a:schemeClr val="accent5"/>
                </a:solidFill>
              </a:defRPr>
            </a:lvl9pPr>
          </a:lstStyle>
          <a:p>
            <a:endParaRPr/>
          </a:p>
        </p:txBody>
      </p:sp>
      <p:sp>
        <p:nvSpPr>
          <p:cNvPr id="160" name="Google Shape;160;p29"/>
          <p:cNvSpPr txBox="1">
            <a:spLocks noGrp="1"/>
          </p:cNvSpPr>
          <p:nvPr>
            <p:ph type="sldNum" idx="12"/>
          </p:nvPr>
        </p:nvSpPr>
        <p:spPr>
          <a:xfrm>
            <a:off x="4345650" y="4749844"/>
            <a:ext cx="4527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sp>
        <p:nvSpPr>
          <p:cNvPr id="162" name="Google Shape;162;p30"/>
          <p:cNvSpPr/>
          <p:nvPr/>
        </p:nvSpPr>
        <p:spPr>
          <a:xfrm>
            <a:off x="-275" y="-56"/>
            <a:ext cx="9144000" cy="5143500"/>
          </a:xfrm>
          <a:prstGeom prst="rect">
            <a:avLst/>
          </a:prstGeom>
          <a:noFill/>
          <a:ln w="228600"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Clr>
                <a:schemeClr val="accent5"/>
              </a:buClr>
              <a:buSzPts val="1600"/>
              <a:buNone/>
              <a:defRPr sz="1600">
                <a:solidFill>
                  <a:schemeClr val="accent5"/>
                </a:solidFill>
              </a:defRPr>
            </a:lvl1pPr>
          </a:lstStyle>
          <a:p>
            <a:endParaRPr/>
          </a:p>
        </p:txBody>
      </p:sp>
      <p:sp>
        <p:nvSpPr>
          <p:cNvPr id="164" name="Google Shape;164;p30"/>
          <p:cNvSpPr txBox="1">
            <a:spLocks noGrp="1"/>
          </p:cNvSpPr>
          <p:nvPr>
            <p:ph type="sldNum" idx="12"/>
          </p:nvPr>
        </p:nvSpPr>
        <p:spPr>
          <a:xfrm>
            <a:off x="4345650" y="4749844"/>
            <a:ext cx="452700" cy="393600"/>
          </a:xfrm>
          <a:prstGeom prst="rect">
            <a:avLst/>
          </a:prstGeom>
        </p:spPr>
        <p:txBody>
          <a:bodyPr spcFirstLastPara="1" wrap="square" lIns="91425" tIns="91425" rIns="91425" bIns="91425" anchor="t"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CAPTION_ONLY_1">
    <p:bg>
      <p:bgPr>
        <a:solidFill>
          <a:srgbClr val="EFEFEF"/>
        </a:solidFill>
        <a:effectLst/>
      </p:bgPr>
    </p:bg>
    <p:spTree>
      <p:nvGrpSpPr>
        <p:cNvPr id="1" name="Shape 165"/>
        <p:cNvGrpSpPr/>
        <p:nvPr/>
      </p:nvGrpSpPr>
      <p:grpSpPr>
        <a:xfrm>
          <a:off x="0" y="0"/>
          <a:ext cx="0" cy="0"/>
          <a:chOff x="0" y="0"/>
          <a:chExt cx="0" cy="0"/>
        </a:xfrm>
      </p:grpSpPr>
      <p:sp>
        <p:nvSpPr>
          <p:cNvPr id="166" name="Google Shape;166;p31"/>
          <p:cNvSpPr/>
          <p:nvPr/>
        </p:nvSpPr>
        <p:spPr>
          <a:xfrm>
            <a:off x="-275" y="-56"/>
            <a:ext cx="9144000" cy="5143500"/>
          </a:xfrm>
          <a:prstGeom prst="rect">
            <a:avLst/>
          </a:prstGeom>
          <a:noFill/>
          <a:ln w="2286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1"/>
          <p:cNvSpPr txBox="1">
            <a:spLocks noGrp="1"/>
          </p:cNvSpPr>
          <p:nvPr>
            <p:ph type="sldNum" idx="12"/>
          </p:nvPr>
        </p:nvSpPr>
        <p:spPr>
          <a:xfrm>
            <a:off x="4345650" y="4749844"/>
            <a:ext cx="452700" cy="39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leaf)" type="blank">
  <p:cSld name="BLANK">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32"/>
          <p:cNvSpPr/>
          <p:nvPr/>
        </p:nvSpPr>
        <p:spPr>
          <a:xfrm>
            <a:off x="261900" y="208013"/>
            <a:ext cx="8620200" cy="4727400"/>
          </a:xfrm>
          <a:prstGeom prst="rect">
            <a:avLst/>
          </a:prstGeom>
          <a:solidFill>
            <a:srgbClr val="8EC641">
              <a:alpha val="8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txBox="1">
            <a:spLocks noGrp="1"/>
          </p:cNvSpPr>
          <p:nvPr>
            <p:ph type="sldNum" idx="12"/>
          </p:nvPr>
        </p:nvSpPr>
        <p:spPr>
          <a:xfrm>
            <a:off x="4345650" y="4935488"/>
            <a:ext cx="452700" cy="2082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ky)">
  <p:cSld name="BLANK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3"/>
          <p:cNvSpPr/>
          <p:nvPr/>
        </p:nvSpPr>
        <p:spPr>
          <a:xfrm>
            <a:off x="261900" y="208013"/>
            <a:ext cx="8620200" cy="4727400"/>
          </a:xfrm>
          <a:prstGeom prst="rect">
            <a:avLst/>
          </a:prstGeom>
          <a:solidFill>
            <a:srgbClr val="689EE1">
              <a:alpha val="8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3"/>
          <p:cNvSpPr txBox="1">
            <a:spLocks noGrp="1"/>
          </p:cNvSpPr>
          <p:nvPr>
            <p:ph type="sldNum" idx="12"/>
          </p:nvPr>
        </p:nvSpPr>
        <p:spPr>
          <a:xfrm>
            <a:off x="4345650" y="4935488"/>
            <a:ext cx="452700" cy="2082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ea)">
  <p:cSld name="BLANK_1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34"/>
          <p:cNvSpPr/>
          <p:nvPr/>
        </p:nvSpPr>
        <p:spPr>
          <a:xfrm>
            <a:off x="261900" y="208013"/>
            <a:ext cx="8620200" cy="4727400"/>
          </a:xfrm>
          <a:prstGeom prst="rect">
            <a:avLst/>
          </a:prstGeom>
          <a:solidFill>
            <a:srgbClr val="539EB9">
              <a:alpha val="8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4"/>
          <p:cNvSpPr txBox="1">
            <a:spLocks noGrp="1"/>
          </p:cNvSpPr>
          <p:nvPr>
            <p:ph type="sldNum" idx="12"/>
          </p:nvPr>
        </p:nvSpPr>
        <p:spPr>
          <a:xfrm>
            <a:off x="4345650" y="4935488"/>
            <a:ext cx="452700" cy="2082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is week and today w/easel">
  <p:cSld name="BLANK_4_1">
    <p:bg>
      <p:bgPr>
        <a:solidFill>
          <a:schemeClr val="accent1"/>
        </a:solidFill>
        <a:effectLst/>
      </p:bgPr>
    </p:bg>
    <p:spTree>
      <p:nvGrpSpPr>
        <p:cNvPr id="1" name="Shape 177"/>
        <p:cNvGrpSpPr/>
        <p:nvPr/>
      </p:nvGrpSpPr>
      <p:grpSpPr>
        <a:xfrm>
          <a:off x="0" y="0"/>
          <a:ext cx="0" cy="0"/>
          <a:chOff x="0" y="0"/>
          <a:chExt cx="0" cy="0"/>
        </a:xfrm>
      </p:grpSpPr>
      <p:sp>
        <p:nvSpPr>
          <p:cNvPr id="178" name="Google Shape;178;p35"/>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180" name="Google Shape;180;p35"/>
          <p:cNvSpPr txBox="1">
            <a:spLocks noGrp="1"/>
          </p:cNvSpPr>
          <p:nvPr>
            <p:ph type="sldNum" idx="2"/>
          </p:nvPr>
        </p:nvSpPr>
        <p:spPr>
          <a:xfrm>
            <a:off x="4297650" y="4777483"/>
            <a:ext cx="548700" cy="309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81" name="Google Shape;181;p35"/>
          <p:cNvPicPr preferRelativeResize="0"/>
          <p:nvPr/>
        </p:nvPicPr>
        <p:blipFill>
          <a:blip r:embed="rId2">
            <a:alphaModFix/>
          </a:blip>
          <a:stretch>
            <a:fillRect/>
          </a:stretch>
        </p:blipFill>
        <p:spPr>
          <a:xfrm>
            <a:off x="-1378000" y="-1262350"/>
            <a:ext cx="10615349" cy="7961501"/>
          </a:xfrm>
          <a:prstGeom prst="rect">
            <a:avLst/>
          </a:prstGeom>
          <a:noFill/>
          <a:ln>
            <a:noFill/>
          </a:ln>
        </p:spPr>
      </p:pic>
      <p:pic>
        <p:nvPicPr>
          <p:cNvPr id="182" name="Google Shape;182;p35"/>
          <p:cNvPicPr preferRelativeResize="0"/>
          <p:nvPr/>
        </p:nvPicPr>
        <p:blipFill>
          <a:blip r:embed="rId3">
            <a:alphaModFix/>
          </a:blip>
          <a:stretch>
            <a:fillRect/>
          </a:stretch>
        </p:blipFill>
        <p:spPr>
          <a:xfrm>
            <a:off x="-97925" y="-522700"/>
            <a:ext cx="9211375" cy="3954449"/>
          </a:xfrm>
          <a:prstGeom prst="rect">
            <a:avLst/>
          </a:prstGeom>
          <a:noFill/>
          <a:ln>
            <a:noFill/>
          </a:ln>
        </p:spPr>
      </p:pic>
      <p:pic>
        <p:nvPicPr>
          <p:cNvPr id="183" name="Google Shape;183;p35"/>
          <p:cNvPicPr preferRelativeResize="0"/>
          <p:nvPr/>
        </p:nvPicPr>
        <p:blipFill>
          <a:blip r:embed="rId4">
            <a:alphaModFix/>
          </a:blip>
          <a:stretch>
            <a:fillRect/>
          </a:stretch>
        </p:blipFill>
        <p:spPr>
          <a:xfrm flipH="1">
            <a:off x="6222650" y="1839225"/>
            <a:ext cx="3304275" cy="3304275"/>
          </a:xfrm>
          <a:prstGeom prst="rect">
            <a:avLst/>
          </a:prstGeom>
          <a:noFill/>
          <a:ln>
            <a:noFill/>
          </a:ln>
        </p:spPr>
      </p:pic>
      <p:sp>
        <p:nvSpPr>
          <p:cNvPr id="184" name="Google Shape;184;p35"/>
          <p:cNvSpPr txBox="1"/>
          <p:nvPr/>
        </p:nvSpPr>
        <p:spPr>
          <a:xfrm>
            <a:off x="330800" y="-287425"/>
            <a:ext cx="4703700" cy="82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rgbClr val="FFFFFF"/>
                </a:solidFill>
                <a:latin typeface="Fredericka the Great"/>
                <a:ea typeface="Fredericka the Great"/>
                <a:cs typeface="Fredericka the Great"/>
                <a:sym typeface="Fredericka the Great"/>
              </a:rPr>
              <a:t>This week and today!</a:t>
            </a:r>
            <a:endParaRPr sz="3400">
              <a:solidFill>
                <a:srgbClr val="FFFFFF"/>
              </a:solidFill>
              <a:latin typeface="Fredericka the Great"/>
              <a:ea typeface="Fredericka the Great"/>
              <a:cs typeface="Fredericka the Great"/>
              <a:sym typeface="Fredericka the Great"/>
            </a:endParaRPr>
          </a:p>
        </p:txBody>
      </p:sp>
      <p:sp>
        <p:nvSpPr>
          <p:cNvPr id="185" name="Google Shape;185;p35"/>
          <p:cNvSpPr txBox="1">
            <a:spLocks noGrp="1"/>
          </p:cNvSpPr>
          <p:nvPr>
            <p:ph type="subTitle" idx="1"/>
          </p:nvPr>
        </p:nvSpPr>
        <p:spPr>
          <a:xfrm>
            <a:off x="471650" y="420875"/>
            <a:ext cx="6563400" cy="2723400"/>
          </a:xfrm>
          <a:prstGeom prst="rect">
            <a:avLst/>
          </a:prstGeom>
        </p:spPr>
        <p:txBody>
          <a:bodyPr spcFirstLastPara="1" wrap="square" lIns="91425" tIns="91425" rIns="91425" bIns="91425" anchor="t" anchorCtr="0">
            <a:noAutofit/>
          </a:bodyPr>
          <a:lstStyle>
            <a:lvl1pPr lvl="0" rtl="0">
              <a:spcBef>
                <a:spcPts val="600"/>
              </a:spcBef>
              <a:spcAft>
                <a:spcPts val="0"/>
              </a:spcAft>
              <a:buClr>
                <a:srgbClr val="FFFFFF"/>
              </a:buClr>
              <a:buSzPts val="2100"/>
              <a:buFont typeface="Fredericka the Great"/>
              <a:buNone/>
              <a:defRPr sz="2100">
                <a:solidFill>
                  <a:srgbClr val="FFFFFF"/>
                </a:solidFill>
                <a:latin typeface="Fredericka the Great"/>
                <a:ea typeface="Fredericka the Great"/>
                <a:cs typeface="Fredericka the Great"/>
                <a:sym typeface="Fredericka the Grea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pic>
        <p:nvPicPr>
          <p:cNvPr id="186" name="Google Shape;186;p35"/>
          <p:cNvPicPr preferRelativeResize="0"/>
          <p:nvPr/>
        </p:nvPicPr>
        <p:blipFill>
          <a:blip r:embed="rId5">
            <a:alphaModFix/>
          </a:blip>
          <a:stretch>
            <a:fillRect/>
          </a:stretch>
        </p:blipFill>
        <p:spPr>
          <a:xfrm>
            <a:off x="3339800" y="3279975"/>
            <a:ext cx="3457023" cy="630925"/>
          </a:xfrm>
          <a:prstGeom prst="rect">
            <a:avLst/>
          </a:prstGeom>
          <a:noFill/>
          <a:ln>
            <a:noFill/>
          </a:ln>
        </p:spPr>
      </p:pic>
      <p:pic>
        <p:nvPicPr>
          <p:cNvPr id="187" name="Google Shape;187;p35"/>
          <p:cNvPicPr preferRelativeResize="0"/>
          <p:nvPr/>
        </p:nvPicPr>
        <p:blipFill>
          <a:blip r:embed="rId6">
            <a:alphaModFix/>
          </a:blip>
          <a:stretch>
            <a:fillRect/>
          </a:stretch>
        </p:blipFill>
        <p:spPr>
          <a:xfrm>
            <a:off x="5377475" y="2875525"/>
            <a:ext cx="1358102" cy="594426"/>
          </a:xfrm>
          <a:prstGeom prst="rect">
            <a:avLst/>
          </a:prstGeom>
          <a:noFill/>
          <a:ln>
            <a:noFill/>
          </a:ln>
          <a:effectLst>
            <a:outerShdw blurRad="57150" dist="66675" dir="2580000" algn="bl" rotWithShape="0">
              <a:srgbClr val="000000">
                <a:alpha val="50000"/>
              </a:srgbClr>
            </a:outerShdw>
          </a:effectLst>
        </p:spPr>
      </p:pic>
      <p:pic>
        <p:nvPicPr>
          <p:cNvPr id="188" name="Google Shape;188;p35"/>
          <p:cNvPicPr preferRelativeResize="0"/>
          <p:nvPr/>
        </p:nvPicPr>
        <p:blipFill>
          <a:blip r:embed="rId7">
            <a:alphaModFix/>
          </a:blip>
          <a:stretch>
            <a:fillRect/>
          </a:stretch>
        </p:blipFill>
        <p:spPr>
          <a:xfrm>
            <a:off x="-831350" y="2391975"/>
            <a:ext cx="4089094" cy="2723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3"/>
        <p:cNvGrpSpPr/>
        <p:nvPr/>
      </p:nvGrpSpPr>
      <p:grpSpPr>
        <a:xfrm>
          <a:off x="0" y="0"/>
          <a:ext cx="0" cy="0"/>
          <a:chOff x="0" y="0"/>
          <a:chExt cx="0" cy="0"/>
        </a:xfrm>
      </p:grpSpPr>
      <p:sp>
        <p:nvSpPr>
          <p:cNvPr id="194" name="Google Shape;194;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5" name="Google Shape;195;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6" name="Google Shape;1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9" name="Google Shape;19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3" name="Google Shape;20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6" name="Google Shape;206;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7" name="Google Shape;207;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8" name="Google Shape;20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2"/>
        <p:cNvGrpSpPr/>
        <p:nvPr/>
      </p:nvGrpSpPr>
      <p:grpSpPr>
        <a:xfrm>
          <a:off x="0" y="0"/>
          <a:ext cx="0" cy="0"/>
          <a:chOff x="0" y="0"/>
          <a:chExt cx="0" cy="0"/>
        </a:xfrm>
      </p:grpSpPr>
      <p:sp>
        <p:nvSpPr>
          <p:cNvPr id="213" name="Google Shape;213;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4" name="Google Shape;214;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5" name="Google Shape;21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8" name="Google Shape;21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2" name="Google Shape;222;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3" name="Google Shape;223;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5"/>
        <p:cNvGrpSpPr/>
        <p:nvPr/>
      </p:nvGrpSpPr>
      <p:grpSpPr>
        <a:xfrm>
          <a:off x="0" y="0"/>
          <a:ext cx="0" cy="0"/>
          <a:chOff x="0" y="0"/>
          <a:chExt cx="0" cy="0"/>
        </a:xfrm>
      </p:grpSpPr>
      <p:sp>
        <p:nvSpPr>
          <p:cNvPr id="226" name="Google Shape;226;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27" name="Google Shape;227;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0" name="Google Shape;230;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31" name="Google Shape;23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2"/>
        <p:cNvGrpSpPr/>
        <p:nvPr/>
      </p:nvGrpSpPr>
      <p:grpSpPr>
        <a:xfrm>
          <a:off x="0" y="0"/>
          <a:ext cx="0" cy="0"/>
          <a:chOff x="0" y="0"/>
          <a:chExt cx="0" cy="0"/>
        </a:xfrm>
      </p:grpSpPr>
      <p:sp>
        <p:nvSpPr>
          <p:cNvPr id="233" name="Google Shape;23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Slab"/>
              <a:buNone/>
              <a:defRPr sz="2400" b="1">
                <a:solidFill>
                  <a:schemeClr val="accent1"/>
                </a:solidFill>
                <a:latin typeface="Roboto Slab"/>
                <a:ea typeface="Roboto Slab"/>
                <a:cs typeface="Roboto Slab"/>
                <a:sym typeface="Roboto Slab"/>
              </a:defRPr>
            </a:lvl1pPr>
            <a:lvl2pPr lvl="1"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2pPr>
            <a:lvl3pPr lvl="2"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3pPr>
            <a:lvl4pPr lvl="3"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4pPr>
            <a:lvl5pPr lvl="4"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5pPr>
            <a:lvl6pPr lvl="5"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6pPr>
            <a:lvl7pPr lvl="6"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7pPr>
            <a:lvl8pPr lvl="7"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8pPr>
            <a:lvl9pPr lvl="8" rtl="0">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9pPr>
          </a:lstStyle>
          <a:p>
            <a:endParaRPr/>
          </a:p>
        </p:txBody>
      </p:sp>
      <p:sp>
        <p:nvSpPr>
          <p:cNvPr id="74" name="Google Shape;74;p16"/>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rtl="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2pPr>
            <a:lvl3pPr marL="1371600" lvl="2" indent="-381000" rtl="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3pPr>
            <a:lvl4pPr marL="1828800" lvl="3"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rtl="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
        <p:nvSpPr>
          <p:cNvPr id="75" name="Google Shape;75;p16"/>
          <p:cNvSpPr txBox="1">
            <a:spLocks noGrp="1"/>
          </p:cNvSpPr>
          <p:nvPr>
            <p:ph type="sldNum" idx="12"/>
          </p:nvPr>
        </p:nvSpPr>
        <p:spPr>
          <a:xfrm>
            <a:off x="8480577" y="4673644"/>
            <a:ext cx="452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5"/>
                </a:solidFill>
                <a:latin typeface="Roboto"/>
                <a:ea typeface="Roboto"/>
                <a:cs typeface="Roboto"/>
                <a:sym typeface="Roboto"/>
              </a:defRPr>
            </a:lvl1pPr>
            <a:lvl2pPr lvl="1" algn="r" rtl="0">
              <a:buNone/>
              <a:defRPr sz="1300">
                <a:solidFill>
                  <a:schemeClr val="accent5"/>
                </a:solidFill>
                <a:latin typeface="Roboto"/>
                <a:ea typeface="Roboto"/>
                <a:cs typeface="Roboto"/>
                <a:sym typeface="Roboto"/>
              </a:defRPr>
            </a:lvl2pPr>
            <a:lvl3pPr lvl="2" algn="r" rtl="0">
              <a:buNone/>
              <a:defRPr sz="1300">
                <a:solidFill>
                  <a:schemeClr val="accent5"/>
                </a:solidFill>
                <a:latin typeface="Roboto"/>
                <a:ea typeface="Roboto"/>
                <a:cs typeface="Roboto"/>
                <a:sym typeface="Roboto"/>
              </a:defRPr>
            </a:lvl3pPr>
            <a:lvl4pPr lvl="3" algn="r" rtl="0">
              <a:buNone/>
              <a:defRPr sz="1300">
                <a:solidFill>
                  <a:schemeClr val="accent5"/>
                </a:solidFill>
                <a:latin typeface="Roboto"/>
                <a:ea typeface="Roboto"/>
                <a:cs typeface="Roboto"/>
                <a:sym typeface="Roboto"/>
              </a:defRPr>
            </a:lvl4pPr>
            <a:lvl5pPr lvl="4" algn="r" rtl="0">
              <a:buNone/>
              <a:defRPr sz="1300">
                <a:solidFill>
                  <a:schemeClr val="accent5"/>
                </a:solidFill>
                <a:latin typeface="Roboto"/>
                <a:ea typeface="Roboto"/>
                <a:cs typeface="Roboto"/>
                <a:sym typeface="Roboto"/>
              </a:defRPr>
            </a:lvl5pPr>
            <a:lvl6pPr lvl="5" algn="r" rtl="0">
              <a:buNone/>
              <a:defRPr sz="1300">
                <a:solidFill>
                  <a:schemeClr val="accent5"/>
                </a:solidFill>
                <a:latin typeface="Roboto"/>
                <a:ea typeface="Roboto"/>
                <a:cs typeface="Roboto"/>
                <a:sym typeface="Roboto"/>
              </a:defRPr>
            </a:lvl6pPr>
            <a:lvl7pPr lvl="6" algn="r" rtl="0">
              <a:buNone/>
              <a:defRPr sz="1300">
                <a:solidFill>
                  <a:schemeClr val="accent5"/>
                </a:solidFill>
                <a:latin typeface="Roboto"/>
                <a:ea typeface="Roboto"/>
                <a:cs typeface="Roboto"/>
                <a:sym typeface="Roboto"/>
              </a:defRPr>
            </a:lvl7pPr>
            <a:lvl8pPr lvl="7" algn="r" rtl="0">
              <a:buNone/>
              <a:defRPr sz="1300">
                <a:solidFill>
                  <a:schemeClr val="accent5"/>
                </a:solidFill>
                <a:latin typeface="Roboto"/>
                <a:ea typeface="Roboto"/>
                <a:cs typeface="Roboto"/>
                <a:sym typeface="Roboto"/>
              </a:defRPr>
            </a:lvl8pPr>
            <a:lvl9pPr lvl="8" algn="r" rtl="0">
              <a:buNone/>
              <a:defRPr sz="1300">
                <a:solidFill>
                  <a:schemeClr val="accent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91" name="Google Shape;19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92" name="Google Shape;19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ScizkxMlE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web.microsoftstream.com/video/69b0baf5-d1ba-4874-9ddd-5beb7f9e44e7" TargetMode="Externa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hRGg5it5FMI"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web.microsoftstream.com/video/7d10b459-a691-4f48-be4b-1668175e4a62" TargetMode="Externa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dontchangethislink.peardeckmagic.zone?eyJ0eXBlIjoiZ29vZ2xlLXNsaWRlcy1hZGRvbi1yZXNwb25zZS1mb290ZXIiLCJsYXN0RWRpdGVkQnkiOiIxMDEyMzU5MDA3ODQ5NjI5NDkwNjgiLCJwcmVzZW50YXRpb25JZCI6IjFJY2I5Z3RXQW5HWGZJNTFrTUc2aTJ1TXdCMWpVNnNkRWNmeENtbk5jRWRzIiwiY29udGVudElkIjoiY3VzdG9tLXJlc3BvbnNlLW11bHRpcGxlQ2hvaWNlIiwic2xpZGVJZCI6ImdkNDgwM2EwMjA3XzBfMTIyMyIsImNvbnRlbnRJbnN0YW5jZUlkIjoiMUljYjlndFdBbkdYZkk1MWtNRzZpMnVNd0IxalU2c2RFY2Z4Q21uTmNFZHMvYmQwZWZmNjItNTU5Ni00Y2MwLWI0OTktZDU4MGJjMGQ2YzZmIn0=pearId=magic-pear-metadata-identifie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dontchangethislink.peardeckmagic.zone?eyJ0eXBlIjoiZ29vZ2xlLXNsaWRlcy1hZGRvbi1yZXNwb25zZS1mb290ZXIiLCJsYXN0RWRpdGVkQnkiOiIxMDcwNDY5NjAyNjExMjk4NjU3MDAiLCJwcmVzZW50YXRpb25JZCI6IjExRjMtdEFpd3lJemxhNzEyOUdKQW5YY0gxby13NmUzZFFBOGlnMGhESExJIiwiY29udGVudElkIjoiY3VzdG9tLXJlc3BvbnNlLWZyZWVSZXNwb25zZS10ZXh0Iiwic2xpZGVJZCI6ImdkYTRhMTJhOWI3XzBfMTUxNiIsImNvbnRlbnRJbnN0YW5jZUlkIjoiMTFGMy10QWl3eUl6bGE3MTI5R0pBblhjSDFvLXc2ZTNkUUE4aWcwaERITEkvZWU5MTQzMjktMDg0ZS00MjVkLWJlMjgtMmExNzgwOGZkM2I2In0=pearId=magic-pear-metadata-identifi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hyperlink" Target="https://qz.com/africa/2005322/zimbabwe-looks-to-elephant-hunting-for-revenue-lost-during-covid/" TargetMode="Externa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document/d/1_n-WUpBvBwUtOljuyKiHLe-y27ck0ekbbEHCyxJAOck/edit?usp=sharing"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nII9yngRuac"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web.microsoftstream.com/video/59d2511c-a108-4fe0-92af-b1fe95b9d09e" TargetMode="External"/><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slcZi9YQFtAHuGOC3O91q0ItSADd3XpjaQD9g58hwDM/edit?usp=sharin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5.jp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ielc.libguides.com/c.php?g=692888&amp;p=4908857"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1SwzJxre2IizcVFKjEva152jVDog4vtdX/view"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web.microsoftstream.com/video/59d2511c-a108-4fe0-92af-b1fe95b9d09e"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web.microsoftstream.com/video/b3f3cb69-2f42-41af-87c3-52b2d6d8754e"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hyperlink" Target="http://www.youtube.com/watch?v=IxJDUrDH9v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Aw6GkiCvcW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eb.microsoftstream.com/video/1b3589b7-09dd-49be-8985-8cba19630f52" TargetMode="External"/><Relationship Id="rId4"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tanzania.wcs.org/Species/Elephant.aspx"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39.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document/u/0/d/1ZfZ4wUBLF3LOdfqzsFlLAFRLVGBQP9_5XDjJ79GwCBU/edit"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90.jp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hyperlink" Target="http://www.saburchill.com/IBbiology/bio_hp.html"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www.saburchill.com/IBbiology/bio_hp.html"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openxmlformats.org/officeDocument/2006/relationships/image" Target="../media/image92.jpg"/><Relationship Id="rId4" Type="http://schemas.openxmlformats.org/officeDocument/2006/relationships/hyperlink" Target="http://www.youtube.com/watch?v=xUuGIWgRNt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google.com/spreadsheets/d/1oMxBJcON2EUPWnLUoQsliYYAiZii3Zywn6xnoNTWxPc/edit?usp=sharing" TargetMode="External"/><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U3ODMyOTc5OTUwMTAyOTM3MjIiLCJwcmVzZW50YXRpb25JZCI6IjFtZUFHWnZCSzhGSnVkUzc0SnBJSlhrWXAxblZzNHhSWU1oWEZBTU9YY3RFIiwiY29udGVudElkIjoiY3VzdG9tLXJlc3BvbnNlLWZyZWVSZXNwb25zZS1udW1iZXIiLCJzbGlkZUlkIjoiZ2NmMjQ3ZDhiODhfMV8yMTYiLCJjb250ZW50SW5zdGFuY2VJZCI6IjFtZUFHWnZCSzhGSnVkUzc0SnBJSlhrWXAxblZzNHhSWU1oWEZBTU9YY3RFL2UzOTVmMmQ5LThmMWUtNGY2Yi1hMjdmLWIxMDdlMGVjMDNlMyJ9pearId=magic-pear-metadata-identifier"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TU3ODMyOTc5OTUwMTAyOTM3MjIiLCJwcmVzZW50YXRpb25JZCI6IjFtZUFHWnZCSzhGSnVkUzc0SnBJSlhrWXAxblZzNHhSWU1oWEZBTU9YY3RFIiwiY29udGVudElkIjoiY3VzdG9tLXJlc3BvbnNlLWZyZWVoYW5kRHJhd2luZyIsInNsaWRlSWQiOiJnY2YyNDdkOGI4OF8xXzIyOCIsImNvbnRlbnRJbnN0YW5jZUlkIjoiMW1lQUdadkJLOEZKdWRTNzRKcElKWGtZcDFuVnM0eFJZTWhYRkFNT1hjdEUvOTM4MDMwMWEtYjUxNi00Njg3LWI1ZGYtOTFkZDIzNmExM2QzIn0=pearId=magic-pear-metadata-identifier" TargetMode="External"/><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U3ODMyOTc5OTUwMTAyOTM3MjIiLCJwcmVzZW50YXRpb25JZCI6IjFtZUFHWnZCSzhGSnVkUzc0SnBJSlhrWXAxblZzNHhSWU1oWEZBTU9YY3RFIiwiY29udGVudElkIjoiY3VzdG9tLXJlc3BvbnNlLWZyZWVoYW5kRHJhd2luZyIsInNsaWRlSWQiOiJnY2YyNDdkOGI4OF8xXzI2MSIsImNvbnRlbnRJbnN0YW5jZUlkIjoiMW1lQUdadkJLOEZKdWRTNzRKcElKWGtZcDFuVnM0eFJZTWhYRkFNT1hjdEUvNTBlOGVhZjYtZGQ2ZS00ZGQxLWIxZjctMzU2YWVmYWQxOGI5In0=pearId=magic-pear-metadata-identifier" TargetMode="External"/><Relationship Id="rId5" Type="http://schemas.openxmlformats.org/officeDocument/2006/relationships/image" Target="../media/image95.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U3ODMyOTc5OTUwMTAyOTM3MjIiLCJwcmVzZW50YXRpb25JZCI6IjFtZUFHWnZCSzhGSnVkUzc0SnBJSlhrWXAxblZzNHhSWU1oWEZBTU9YY3RFIiwiY29udGVudElkIjoiY3VzdG9tLXJlc3BvbnNlLWZyZWVSZXNwb25zZS1udW1iZXIiLCJzbGlkZUlkIjoiZ2QwYWEwMDQwZTlfMV8xMCIsImNvbnRlbnRJbnN0YW5jZUlkIjoiMW1lQUdadkJLOEZKdWRTNzRKcElKWGtZcDFuVnM0eFJZTWhYRkFNT1hjdEUvM2UyZWZkMGEtZmJiMi00OWFlLWFmZDktZGY4N2U0NDVlMTViIn0=pearId=magic-pear-metadata-identifier" TargetMode="External"/><Relationship Id="rId5" Type="http://schemas.openxmlformats.org/officeDocument/2006/relationships/image" Target="../media/image96.png"/><Relationship Id="rId4" Type="http://schemas.openxmlformats.org/officeDocument/2006/relationships/hyperlink" Target="http://dontchangethislink.peardeckmagic.zone?eyJ0eXBlIjoiZnJlZVJlc3BvbnNlLW51bWJlciIsImRyYWdnYWJsZXMiOlt7ImlkIjoiZHJhZ2dhYmxlMCIsInR5cGUiOiJpY29uIiwiaWNvbiI6eyJpZCI6ImRlZmF1bHQtY2lyY2xlIn0sImNvbG9yIjoiI0Q1MUQyOCJ9XSwiZHJhZ2dhYmxlU2l6ZSI6MTIuNTUsImVtYmVkZGFibGVVcmwiOiJodHRwczovLyIsImFuc3dlcnMiOltdfQ==pearId=magic-pear-shape-identifier"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U3ODMyOTc5OTUwMTAyOTM3MjIiLCJwcmVzZW50YXRpb25JZCI6IjFtZUFHWnZCSzhGSnVkUzc0SnBJSlhrWXAxblZzNHhSWU1oWEZBTU9YY3RFIiwiY29udGVudElkIjoiY3VzdG9tLXJlc3BvbnNlLWZyZWVoYW5kRHJhd2luZyIsInNsaWRlSWQiOiJnY2YyNDdkOGI4OF8xXzI3NSIsImNvbnRlbnRJbnN0YW5jZUlkIjoiMW1lQUdadkJLOEZKdWRTNzRKcElKWGtZcDFuVnM0eFJZTWhYRkFNT1hjdEUvZDlhOWJhYWQtODgzZi00NzY0LWI3MDMtMzU2OWZkNDhlNDgwIn0=pearId=magic-pear-metadata-identifier" TargetMode="External"/><Relationship Id="rId5" Type="http://schemas.openxmlformats.org/officeDocument/2006/relationships/image" Target="../media/image95.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5.xml"/><Relationship Id="rId1" Type="http://schemas.openxmlformats.org/officeDocument/2006/relationships/slideLayout" Target="../slideLayouts/slideLayout30.xml"/><Relationship Id="rId5" Type="http://schemas.openxmlformats.org/officeDocument/2006/relationships/image" Target="../media/image95.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17.xml"/><Relationship Id="rId5" Type="http://schemas.openxmlformats.org/officeDocument/2006/relationships/image" Target="../media/image95.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7.xml"/><Relationship Id="rId5" Type="http://schemas.openxmlformats.org/officeDocument/2006/relationships/image" Target="../media/image95.png"/><Relationship Id="rId4" Type="http://schemas.openxmlformats.org/officeDocument/2006/relationships/hyperlink" Target="http://dontchangethislink.peardeckmagic.zone?eyJ0eXBlIjoiZnJlZWhhbmREcmF3aW5nIiwiZHJhZ2dhYmxlcyI6W3siaWQiOiJkcmFnZ2FibGUwIiwidHlwZSI6Imljb24iLCJpY29uIjp7ImlkIjoiZGVmYXVsdC1jaXJjbGUifSwiY29sb3IiOiIjRDUxRDI4In1dLCJkcmFnZ2FibGVTaXplIjoxMi41NSwiZW1iZWRkYWJsZVVybCI6Imh0dHBzOi8vIiwiYW5zd2VycyI6W119pearId=magic-pear-shape-identifier"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03.jpg"/><Relationship Id="rId5" Type="http://schemas.openxmlformats.org/officeDocument/2006/relationships/hyperlink" Target="http://www.youtube.com/watch?v=MpcntSHVJrU" TargetMode="Externa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s://petition.parliament.uk/petitions/165905" TargetMode="External"/><Relationship Id="rId7" Type="http://schemas.openxmlformats.org/officeDocument/2006/relationships/hyperlink" Target="http://www.elephantconservationcenter.com/"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hyperlink" Target="http://youth4africanwildlife.com/" TargetMode="External"/><Relationship Id="rId5" Type="http://schemas.openxmlformats.org/officeDocument/2006/relationships/hyperlink" Target="http://march4elephantsandrhinos.org/" TargetMode="External"/><Relationship Id="rId4" Type="http://schemas.openxmlformats.org/officeDocument/2006/relationships/hyperlink" Target="https://elephanatics.org/" TargetMode="External"/><Relationship Id="rId9"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hyperlink" Target="https://mozambique.wcs.org/About-Us/News/ID/12919.aspx#:~:text=Mozambique%20has%20an%20estimated%20population,indicate%20an%20estimated%2010%2C800%20elephants"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8"/>
          <p:cNvSpPr txBox="1">
            <a:spLocks noGrp="1"/>
          </p:cNvSpPr>
          <p:nvPr>
            <p:ph type="ctrTitle"/>
          </p:nvPr>
        </p:nvSpPr>
        <p:spPr>
          <a:xfrm>
            <a:off x="146983" y="408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39" name="Google Shape;239;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0" name="Google Shape;240;p48"/>
          <p:cNvPicPr preferRelativeResize="0"/>
          <p:nvPr/>
        </p:nvPicPr>
        <p:blipFill>
          <a:blip r:embed="rId3">
            <a:alphaModFix/>
          </a:blip>
          <a:stretch>
            <a:fillRect/>
          </a:stretch>
        </p:blipFill>
        <p:spPr>
          <a:xfrm>
            <a:off x="41525" y="0"/>
            <a:ext cx="9102474" cy="5143500"/>
          </a:xfrm>
          <a:prstGeom prst="rect">
            <a:avLst/>
          </a:prstGeom>
          <a:noFill/>
          <a:ln>
            <a:noFill/>
          </a:ln>
        </p:spPr>
      </p:pic>
      <p:sp>
        <p:nvSpPr>
          <p:cNvPr id="241" name="Google Shape;241;p48"/>
          <p:cNvSpPr txBox="1"/>
          <p:nvPr/>
        </p:nvSpPr>
        <p:spPr>
          <a:xfrm>
            <a:off x="653150" y="0"/>
            <a:ext cx="8520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a:solidFill>
                  <a:schemeClr val="dk1"/>
                </a:solidFill>
              </a:rPr>
              <a:t>The Great Eight Unit Elephant Slides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happens to energy as it moves through a food chain?</a:t>
            </a:r>
            <a:endParaRPr/>
          </a:p>
        </p:txBody>
      </p:sp>
      <p:sp>
        <p:nvSpPr>
          <p:cNvPr id="310" name="Google Shape;310;p57"/>
          <p:cNvSpPr txBox="1">
            <a:spLocks noGrp="1"/>
          </p:cNvSpPr>
          <p:nvPr>
            <p:ph type="body" idx="1"/>
          </p:nvPr>
        </p:nvSpPr>
        <p:spPr>
          <a:xfrm>
            <a:off x="4976050" y="12647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Watch and explain the 10% rule</a:t>
            </a:r>
            <a:endParaRPr dirty="0"/>
          </a:p>
          <a:p>
            <a:pPr marL="0" lvl="0" indent="0" algn="l" rtl="0">
              <a:spcBef>
                <a:spcPts val="1200"/>
              </a:spcBef>
              <a:spcAft>
                <a:spcPts val="0"/>
              </a:spcAft>
              <a:buNone/>
            </a:pPr>
            <a:r>
              <a:rPr lang="en" dirty="0">
                <a:highlight>
                  <a:srgbClr val="FFFF00"/>
                </a:highlight>
              </a:rPr>
              <a:t>-</a:t>
            </a:r>
            <a:endParaRPr dirty="0">
              <a:highlight>
                <a:srgbClr val="FFFF00"/>
              </a:highlight>
            </a:endParaRPr>
          </a:p>
          <a:p>
            <a:pPr marL="0" lvl="0" indent="0" algn="l" rtl="0">
              <a:spcBef>
                <a:spcPts val="1200"/>
              </a:spcBef>
              <a:spcAft>
                <a:spcPts val="0"/>
              </a:spcAft>
              <a:buNone/>
            </a:pPr>
            <a:r>
              <a:rPr lang="en" sz="1400" dirty="0"/>
              <a:t>Why aren’t there 6 trophic levels in a food chain?</a:t>
            </a:r>
            <a:endParaRPr sz="1400" dirty="0"/>
          </a:p>
          <a:p>
            <a:pPr marL="0" lvl="0" indent="0" algn="l" rtl="0">
              <a:spcBef>
                <a:spcPts val="1200"/>
              </a:spcBef>
              <a:spcAft>
                <a:spcPts val="0"/>
              </a:spcAft>
              <a:buNone/>
            </a:pPr>
            <a:r>
              <a:rPr lang="en" dirty="0">
                <a:highlight>
                  <a:srgbClr val="FFFF00"/>
                </a:highlight>
              </a:rPr>
              <a:t>-</a:t>
            </a:r>
            <a:endParaRPr dirty="0">
              <a:highlight>
                <a:srgbClr val="FFFF00"/>
              </a:highlight>
            </a:endParaRPr>
          </a:p>
          <a:p>
            <a:pPr marL="0" lvl="0" indent="0" algn="l" rtl="0">
              <a:spcBef>
                <a:spcPts val="1200"/>
              </a:spcBef>
              <a:spcAft>
                <a:spcPts val="1200"/>
              </a:spcAft>
              <a:buNone/>
            </a:pPr>
            <a:endParaRPr dirty="0">
              <a:highlight>
                <a:srgbClr val="FFFF00"/>
              </a:highlight>
            </a:endParaRPr>
          </a:p>
        </p:txBody>
      </p:sp>
      <p:pic>
        <p:nvPicPr>
          <p:cNvPr id="311" name="Google Shape;311;p57" descr="Explaining the 10 percent rule in an ecosystem.  Roughly 90 percent of energy is lost as it is transferred up each trophic levels." title="The 10 Percent Rule">
            <a:hlinkClick r:id="rId3"/>
          </p:cNvPr>
          <p:cNvPicPr preferRelativeResize="0"/>
          <p:nvPr/>
        </p:nvPicPr>
        <p:blipFill>
          <a:blip r:embed="rId4">
            <a:alphaModFix/>
          </a:blip>
          <a:stretch>
            <a:fillRect/>
          </a:stretch>
        </p:blipFill>
        <p:spPr>
          <a:xfrm>
            <a:off x="311700" y="1516100"/>
            <a:ext cx="4572000" cy="3429000"/>
          </a:xfrm>
          <a:prstGeom prst="rect">
            <a:avLst/>
          </a:prstGeom>
          <a:noFill/>
          <a:ln>
            <a:noFill/>
          </a:ln>
        </p:spPr>
      </p:pic>
      <p:sp>
        <p:nvSpPr>
          <p:cNvPr id="3" name="TextBox 2">
            <a:extLst>
              <a:ext uri="{FF2B5EF4-FFF2-40B4-BE49-F238E27FC236}">
                <a16:creationId xmlns:a16="http://schemas.microsoft.com/office/drawing/2014/main" id="{754654BF-A85B-93B7-C59C-C99DCBE41B97}"/>
              </a:ext>
            </a:extLst>
          </p:cNvPr>
          <p:cNvSpPr txBox="1"/>
          <p:nvPr/>
        </p:nvSpPr>
        <p:spPr>
          <a:xfrm>
            <a:off x="5126161" y="4189561"/>
            <a:ext cx="2652387" cy="738664"/>
          </a:xfrm>
          <a:prstGeom prst="rect">
            <a:avLst/>
          </a:prstGeom>
          <a:noFill/>
        </p:spPr>
        <p:txBody>
          <a:bodyPr wrap="square">
            <a:spAutoFit/>
          </a:bodyPr>
          <a:lstStyle/>
          <a:p>
            <a:r>
              <a:rPr lang="en-US" dirty="0">
                <a:hlinkClick r:id="rId5"/>
              </a:rPr>
              <a:t>https://web.microsoftstream.com/video/69b0baf5-d1ba-4874-9ddd-5beb7f9e44e7</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8"/>
          <p:cNvSpPr txBox="1">
            <a:spLocks noGrp="1"/>
          </p:cNvSpPr>
          <p:nvPr>
            <p:ph type="ctrTitle"/>
          </p:nvPr>
        </p:nvSpPr>
        <p:spPr>
          <a:xfrm>
            <a:off x="1" y="781525"/>
            <a:ext cx="3697500" cy="2052600"/>
          </a:xfrm>
          <a:prstGeom prst="rect">
            <a:avLst/>
          </a:prstGeom>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990"/>
              <a:buFont typeface="Arial"/>
              <a:buNone/>
            </a:pPr>
            <a:r>
              <a:rPr lang="en" sz="4800" b="1">
                <a:solidFill>
                  <a:srgbClr val="006600"/>
                </a:solidFill>
                <a:latin typeface="Garamond"/>
                <a:ea typeface="Garamond"/>
                <a:cs typeface="Garamond"/>
                <a:sym typeface="Garamond"/>
              </a:rPr>
              <a:t>Bio</a:t>
            </a:r>
            <a:r>
              <a:rPr lang="en" sz="4800" b="1">
                <a:solidFill>
                  <a:srgbClr val="0070C0"/>
                </a:solidFill>
                <a:latin typeface="Garamond"/>
                <a:ea typeface="Garamond"/>
                <a:cs typeface="Garamond"/>
                <a:sym typeface="Garamond"/>
              </a:rPr>
              <a:t>diversity</a:t>
            </a:r>
            <a:r>
              <a:rPr lang="en" sz="4800" b="1">
                <a:solidFill>
                  <a:srgbClr val="0000CC"/>
                </a:solidFill>
                <a:latin typeface="Garamond"/>
                <a:ea typeface="Garamond"/>
                <a:cs typeface="Garamond"/>
                <a:sym typeface="Garamond"/>
              </a:rPr>
              <a:t> </a:t>
            </a:r>
            <a:br>
              <a:rPr lang="en" sz="4800" b="1">
                <a:solidFill>
                  <a:srgbClr val="0000CC"/>
                </a:solidFill>
                <a:latin typeface="Garamond"/>
                <a:ea typeface="Garamond"/>
                <a:cs typeface="Garamond"/>
                <a:sym typeface="Garamond"/>
              </a:rPr>
            </a:br>
            <a:r>
              <a:rPr lang="en" sz="4244" b="1">
                <a:solidFill>
                  <a:srgbClr val="006600"/>
                </a:solidFill>
                <a:latin typeface="Garamond"/>
                <a:ea typeface="Garamond"/>
                <a:cs typeface="Garamond"/>
                <a:sym typeface="Garamond"/>
              </a:rPr>
              <a:t>bio=life</a:t>
            </a:r>
            <a:br>
              <a:rPr lang="en" sz="4244" b="1">
                <a:solidFill>
                  <a:srgbClr val="0000CC"/>
                </a:solidFill>
                <a:latin typeface="Garamond"/>
                <a:ea typeface="Garamond"/>
                <a:cs typeface="Garamond"/>
                <a:sym typeface="Garamond"/>
              </a:rPr>
            </a:br>
            <a:r>
              <a:rPr lang="en" sz="4244" b="1">
                <a:solidFill>
                  <a:srgbClr val="0070C0"/>
                </a:solidFill>
                <a:latin typeface="Garamond"/>
                <a:ea typeface="Garamond"/>
                <a:cs typeface="Garamond"/>
                <a:sym typeface="Garamond"/>
              </a:rPr>
              <a:t>diversity=variety</a:t>
            </a:r>
            <a:endParaRPr sz="4644" b="1"/>
          </a:p>
        </p:txBody>
      </p:sp>
      <p:sp>
        <p:nvSpPr>
          <p:cNvPr id="317" name="Google Shape;317;p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8" name="Google Shape;318;p58"/>
          <p:cNvPicPr preferRelativeResize="0"/>
          <p:nvPr/>
        </p:nvPicPr>
        <p:blipFill>
          <a:blip r:embed="rId3">
            <a:alphaModFix/>
          </a:blip>
          <a:stretch>
            <a:fillRect/>
          </a:stretch>
        </p:blipFill>
        <p:spPr>
          <a:xfrm>
            <a:off x="3766100" y="267700"/>
            <a:ext cx="5171825" cy="3878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9"/>
          <p:cNvSpPr txBox="1">
            <a:spLocks noGrp="1"/>
          </p:cNvSpPr>
          <p:nvPr>
            <p:ph type="title"/>
          </p:nvPr>
        </p:nvSpPr>
        <p:spPr>
          <a:xfrm>
            <a:off x="304875" y="273850"/>
            <a:ext cx="39285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0070C0"/>
              </a:buClr>
              <a:buSzPts val="2500"/>
              <a:buFont typeface="Calibri"/>
              <a:buNone/>
            </a:pPr>
            <a:r>
              <a:rPr lang="en" sz="3300" b="0" i="0" u="none" strike="noStrike" cap="none">
                <a:solidFill>
                  <a:srgbClr val="0070C0"/>
                </a:solidFill>
                <a:latin typeface="Calibri"/>
                <a:ea typeface="Calibri"/>
                <a:cs typeface="Calibri"/>
                <a:sym typeface="Calibri"/>
              </a:rPr>
              <a:t>Ecosystem  with HIGH </a:t>
            </a:r>
            <a:br>
              <a:rPr lang="en" sz="3300" b="0" i="0" u="none" strike="noStrike" cap="none">
                <a:solidFill>
                  <a:srgbClr val="0070C0"/>
                </a:solidFill>
                <a:latin typeface="Calibri"/>
                <a:ea typeface="Calibri"/>
                <a:cs typeface="Calibri"/>
                <a:sym typeface="Calibri"/>
              </a:rPr>
            </a:br>
            <a:r>
              <a:rPr lang="en" sz="3300" b="0" i="0" u="none" strike="noStrike" cap="none">
                <a:solidFill>
                  <a:srgbClr val="0070C0"/>
                </a:solidFill>
                <a:latin typeface="Calibri"/>
                <a:ea typeface="Calibri"/>
                <a:cs typeface="Calibri"/>
                <a:sym typeface="Calibri"/>
              </a:rPr>
              <a:t>biodiversity</a:t>
            </a:r>
            <a:endParaRPr sz="1100" b="0" i="0" u="none" strike="noStrike" cap="none">
              <a:solidFill>
                <a:schemeClr val="dk1"/>
              </a:solidFill>
              <a:latin typeface="Calibri"/>
              <a:ea typeface="Calibri"/>
              <a:cs typeface="Calibri"/>
              <a:sym typeface="Calibri"/>
            </a:endParaRPr>
          </a:p>
        </p:txBody>
      </p:sp>
      <p:pic>
        <p:nvPicPr>
          <p:cNvPr id="324" name="Google Shape;324;p59"/>
          <p:cNvPicPr preferRelativeResize="0">
            <a:picLocks noGrp="1"/>
          </p:cNvPicPr>
          <p:nvPr>
            <p:ph type="body" idx="1"/>
          </p:nvPr>
        </p:nvPicPr>
        <p:blipFill rotWithShape="1">
          <a:blip r:embed="rId3">
            <a:alphaModFix/>
          </a:blip>
          <a:srcRect/>
          <a:stretch/>
        </p:blipFill>
        <p:spPr>
          <a:xfrm>
            <a:off x="0" y="1412075"/>
            <a:ext cx="3229200" cy="2217300"/>
          </a:xfrm>
          <a:prstGeom prst="rect">
            <a:avLst/>
          </a:prstGeom>
          <a:noFill/>
          <a:ln>
            <a:noFill/>
          </a:ln>
        </p:spPr>
      </p:pic>
      <p:sp>
        <p:nvSpPr>
          <p:cNvPr id="325" name="Google Shape;325;p59"/>
          <p:cNvSpPr txBox="1"/>
          <p:nvPr/>
        </p:nvSpPr>
        <p:spPr>
          <a:xfrm>
            <a:off x="5368051" y="273850"/>
            <a:ext cx="36111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 sz="3300" b="0" i="0" u="none" strike="noStrike" cap="none">
                <a:solidFill>
                  <a:srgbClr val="FF0000"/>
                </a:solidFill>
                <a:latin typeface="Calibri"/>
                <a:ea typeface="Calibri"/>
                <a:cs typeface="Calibri"/>
                <a:sym typeface="Calibri"/>
              </a:rPr>
              <a:t>Ecosystem  with LOW biodiversity</a:t>
            </a:r>
            <a:endParaRPr sz="3300" b="0" i="0" u="none" strike="noStrike" cap="none">
              <a:solidFill>
                <a:srgbClr val="FF0000"/>
              </a:solidFill>
              <a:latin typeface="Calibri"/>
              <a:ea typeface="Calibri"/>
              <a:cs typeface="Calibri"/>
              <a:sym typeface="Calibri"/>
            </a:endParaRPr>
          </a:p>
        </p:txBody>
      </p:sp>
      <p:pic>
        <p:nvPicPr>
          <p:cNvPr id="326" name="Google Shape;326;p59"/>
          <p:cNvPicPr preferRelativeResize="0"/>
          <p:nvPr/>
        </p:nvPicPr>
        <p:blipFill rotWithShape="1">
          <a:blip r:embed="rId4">
            <a:alphaModFix/>
          </a:blip>
          <a:srcRect/>
          <a:stretch/>
        </p:blipFill>
        <p:spPr>
          <a:xfrm>
            <a:off x="4685900" y="1412073"/>
            <a:ext cx="4197940" cy="2800026"/>
          </a:xfrm>
          <a:prstGeom prst="rect">
            <a:avLst/>
          </a:prstGeom>
          <a:noFill/>
          <a:ln>
            <a:noFill/>
          </a:ln>
        </p:spPr>
      </p:pic>
      <p:sp>
        <p:nvSpPr>
          <p:cNvPr id="327" name="Google Shape;327;p59"/>
          <p:cNvSpPr txBox="1"/>
          <p:nvPr/>
        </p:nvSpPr>
        <p:spPr>
          <a:xfrm>
            <a:off x="164249" y="3690065"/>
            <a:ext cx="2900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rgbClr val="00B0F0"/>
                </a:solidFill>
                <a:latin typeface="Calibri"/>
                <a:ea typeface="Calibri"/>
                <a:cs typeface="Calibri"/>
                <a:sym typeface="Calibri"/>
              </a:rPr>
              <a:t>Many different species</a:t>
            </a:r>
            <a:endParaRPr sz="1400">
              <a:solidFill>
                <a:srgbClr val="00B0F0"/>
              </a:solidFill>
              <a:latin typeface="Calibri"/>
              <a:ea typeface="Calibri"/>
              <a:cs typeface="Calibri"/>
              <a:sym typeface="Calibri"/>
            </a:endParaRPr>
          </a:p>
        </p:txBody>
      </p:sp>
      <p:sp>
        <p:nvSpPr>
          <p:cNvPr id="328" name="Google Shape;328;p59"/>
          <p:cNvSpPr txBox="1"/>
          <p:nvPr/>
        </p:nvSpPr>
        <p:spPr>
          <a:xfrm>
            <a:off x="5983090" y="4356157"/>
            <a:ext cx="2900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FF0000"/>
                </a:solidFill>
                <a:latin typeface="Calibri"/>
                <a:ea typeface="Calibri"/>
                <a:cs typeface="Calibri"/>
                <a:sym typeface="Calibri"/>
              </a:rPr>
              <a:t>Only 1 type species</a:t>
            </a:r>
            <a:endParaRPr sz="1400">
              <a:solidFill>
                <a:srgbClr val="FF0000"/>
              </a:solidFill>
              <a:latin typeface="Calibri"/>
              <a:ea typeface="Calibri"/>
              <a:cs typeface="Calibri"/>
              <a:sym typeface="Calibri"/>
            </a:endParaRPr>
          </a:p>
        </p:txBody>
      </p:sp>
      <p:sp>
        <p:nvSpPr>
          <p:cNvPr id="329" name="Google Shape;329;p59"/>
          <p:cNvSpPr txBox="1"/>
          <p:nvPr/>
        </p:nvSpPr>
        <p:spPr>
          <a:xfrm>
            <a:off x="164250" y="3966975"/>
            <a:ext cx="4521600" cy="154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2700" b="1">
                <a:solidFill>
                  <a:srgbClr val="0000FF"/>
                </a:solidFill>
                <a:latin typeface="Times"/>
                <a:ea typeface="Times"/>
                <a:cs typeface="Times"/>
                <a:sym typeface="Times"/>
              </a:rPr>
              <a:t>-HIGH biodiversity=more stability!</a:t>
            </a:r>
            <a:endParaRPr sz="2700" b="1">
              <a:solidFill>
                <a:srgbClr val="0000FF"/>
              </a:solidFill>
              <a:latin typeface="Times"/>
              <a:ea typeface="Times"/>
              <a:cs typeface="Times"/>
              <a:sym typeface="Times"/>
            </a:endParaRPr>
          </a:p>
          <a:p>
            <a:pPr marL="0" lvl="0" indent="0" algn="l" rtl="0">
              <a:lnSpc>
                <a:spcPct val="115000"/>
              </a:lnSpc>
              <a:spcBef>
                <a:spcPts val="15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0"/>
          <p:cNvSpPr txBox="1">
            <a:spLocks noGrp="1"/>
          </p:cNvSpPr>
          <p:nvPr>
            <p:ph type="title"/>
          </p:nvPr>
        </p:nvSpPr>
        <p:spPr>
          <a:xfrm>
            <a:off x="0" y="83044"/>
            <a:ext cx="7886700" cy="994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sz="2822">
                <a:solidFill>
                  <a:schemeClr val="dk1"/>
                </a:solidFill>
              </a:rPr>
              <a:t>Size of island affects biodiversity</a:t>
            </a:r>
            <a:endParaRPr sz="2822">
              <a:solidFill>
                <a:schemeClr val="dk1"/>
              </a:solidFill>
            </a:endParaRPr>
          </a:p>
          <a:p>
            <a:pPr marL="0" lvl="0" indent="0" algn="l" rtl="0">
              <a:spcBef>
                <a:spcPts val="0"/>
              </a:spcBef>
              <a:spcAft>
                <a:spcPts val="0"/>
              </a:spcAft>
              <a:buNone/>
            </a:pPr>
            <a:r>
              <a:rPr lang="en" sz="2822">
                <a:solidFill>
                  <a:schemeClr val="dk1"/>
                </a:solidFill>
              </a:rPr>
              <a:t>Bigger islands have</a:t>
            </a:r>
            <a:r>
              <a:rPr lang="en">
                <a:highlight>
                  <a:srgbClr val="FFFF00"/>
                </a:highlight>
              </a:rPr>
              <a:t>--- </a:t>
            </a:r>
            <a:r>
              <a:rPr lang="en" sz="3044">
                <a:solidFill>
                  <a:schemeClr val="dk1"/>
                </a:solidFill>
                <a:highlight>
                  <a:srgbClr val="FFFF00"/>
                </a:highlight>
              </a:rPr>
              <a:t>(more/less) species</a:t>
            </a:r>
            <a:endParaRPr sz="3044">
              <a:solidFill>
                <a:schemeClr val="dk1"/>
              </a:solidFill>
              <a:highlight>
                <a:srgbClr val="FFFF00"/>
              </a:highlight>
            </a:endParaRPr>
          </a:p>
        </p:txBody>
      </p:sp>
      <p:sp>
        <p:nvSpPr>
          <p:cNvPr id="336" name="Google Shape;336;p60"/>
          <p:cNvSpPr txBox="1">
            <a:spLocks noGrp="1"/>
          </p:cNvSpPr>
          <p:nvPr>
            <p:ph type="body" idx="1"/>
          </p:nvPr>
        </p:nvSpPr>
        <p:spPr>
          <a:xfrm>
            <a:off x="231150" y="1240523"/>
            <a:ext cx="7886700" cy="28515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n" sz="1100">
                <a:latin typeface="ABeeZee"/>
                <a:ea typeface="ABeeZee"/>
                <a:cs typeface="ABeeZee"/>
                <a:sym typeface="ABeeZee"/>
              </a:rPr>
              <a:t>N</a:t>
            </a:r>
            <a:endParaRPr/>
          </a:p>
        </p:txBody>
      </p:sp>
      <p:pic>
        <p:nvPicPr>
          <p:cNvPr id="337" name="Google Shape;337;p60"/>
          <p:cNvPicPr preferRelativeResize="0"/>
          <p:nvPr/>
        </p:nvPicPr>
        <p:blipFill>
          <a:blip r:embed="rId3">
            <a:alphaModFix/>
          </a:blip>
          <a:stretch>
            <a:fillRect/>
          </a:stretch>
        </p:blipFill>
        <p:spPr>
          <a:xfrm>
            <a:off x="978684" y="1446216"/>
            <a:ext cx="7536656" cy="3793331"/>
          </a:xfrm>
          <a:prstGeom prst="rect">
            <a:avLst/>
          </a:prstGeom>
          <a:noFill/>
          <a:ln>
            <a:noFill/>
          </a:ln>
        </p:spPr>
      </p:pic>
      <p:sp>
        <p:nvSpPr>
          <p:cNvPr id="338" name="Google Shape;338;p60"/>
          <p:cNvSpPr txBox="1"/>
          <p:nvPr/>
        </p:nvSpPr>
        <p:spPr>
          <a:xfrm>
            <a:off x="4817063" y="2264719"/>
            <a:ext cx="1202100" cy="239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highlight>
                  <a:srgbClr val="FFFF00"/>
                </a:highlight>
                <a:latin typeface="Calibri"/>
                <a:ea typeface="Calibri"/>
                <a:cs typeface="Calibri"/>
                <a:sym typeface="Calibri"/>
              </a:rPr>
              <a:t>18 species</a:t>
            </a:r>
            <a:endParaRPr sz="1100">
              <a:highlight>
                <a:srgbClr val="FFFF00"/>
              </a:highlight>
              <a:latin typeface="Calibri"/>
              <a:ea typeface="Calibri"/>
              <a:cs typeface="Calibri"/>
              <a:sym typeface="Calibri"/>
            </a:endParaRPr>
          </a:p>
        </p:txBody>
      </p:sp>
      <p:sp>
        <p:nvSpPr>
          <p:cNvPr id="339" name="Google Shape;339;p60"/>
          <p:cNvSpPr txBox="1"/>
          <p:nvPr/>
        </p:nvSpPr>
        <p:spPr>
          <a:xfrm>
            <a:off x="5796394" y="2336363"/>
            <a:ext cx="4586100" cy="535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40" name="Google Shape;340;p60"/>
          <p:cNvSpPr txBox="1"/>
          <p:nvPr/>
        </p:nvSpPr>
        <p:spPr>
          <a:xfrm>
            <a:off x="7412700" y="3411244"/>
            <a:ext cx="636900" cy="222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highlight>
                  <a:srgbClr val="FFFF00"/>
                </a:highlight>
                <a:latin typeface="Calibri"/>
                <a:ea typeface="Calibri"/>
                <a:cs typeface="Calibri"/>
                <a:sym typeface="Calibri"/>
              </a:rPr>
              <a:t>3 species</a:t>
            </a:r>
            <a:endParaRPr sz="1100">
              <a:highlight>
                <a:srgbClr val="FFFF00"/>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1"/>
          <p:cNvSpPr txBox="1">
            <a:spLocks noGrp="1"/>
          </p:cNvSpPr>
          <p:nvPr>
            <p:ph type="title"/>
          </p:nvPr>
        </p:nvSpPr>
        <p:spPr>
          <a:xfrm>
            <a:off x="105288" y="64519"/>
            <a:ext cx="8933400" cy="994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sz="3000">
                <a:solidFill>
                  <a:schemeClr val="dk1"/>
                </a:solidFill>
              </a:rPr>
              <a:t>Distance from mainland affects biodiversity</a:t>
            </a:r>
            <a:endParaRPr sz="3000">
              <a:solidFill>
                <a:schemeClr val="dk1"/>
              </a:solidFill>
            </a:endParaRPr>
          </a:p>
          <a:p>
            <a:pPr marL="0" lvl="0" indent="0" algn="l" rtl="0">
              <a:spcBef>
                <a:spcPts val="0"/>
              </a:spcBef>
              <a:spcAft>
                <a:spcPts val="0"/>
              </a:spcAft>
              <a:buClr>
                <a:schemeClr val="dk1"/>
              </a:buClr>
              <a:buSzPct val="38976"/>
              <a:buFont typeface="Arial"/>
              <a:buNone/>
            </a:pPr>
            <a:r>
              <a:rPr lang="en" sz="2822">
                <a:solidFill>
                  <a:schemeClr val="dk1"/>
                </a:solidFill>
              </a:rPr>
              <a:t>Closer islands have</a:t>
            </a:r>
            <a:r>
              <a:rPr lang="en">
                <a:highlight>
                  <a:srgbClr val="FFFF00"/>
                </a:highlight>
              </a:rPr>
              <a:t>--- </a:t>
            </a:r>
            <a:r>
              <a:rPr lang="en" sz="3044">
                <a:solidFill>
                  <a:schemeClr val="dk1"/>
                </a:solidFill>
                <a:highlight>
                  <a:srgbClr val="FFFF00"/>
                </a:highlight>
              </a:rPr>
              <a:t>(more/less) species</a:t>
            </a:r>
            <a:endParaRPr sz="3000">
              <a:solidFill>
                <a:schemeClr val="dk1"/>
              </a:solidFill>
            </a:endParaRPr>
          </a:p>
        </p:txBody>
      </p:sp>
      <p:sp>
        <p:nvSpPr>
          <p:cNvPr id="347" name="Google Shape;347;p61"/>
          <p:cNvSpPr txBox="1">
            <a:spLocks noGrp="1"/>
          </p:cNvSpPr>
          <p:nvPr>
            <p:ph type="body" idx="1"/>
          </p:nvPr>
        </p:nvSpPr>
        <p:spPr>
          <a:xfrm>
            <a:off x="342900" y="900113"/>
            <a:ext cx="6172200" cy="25458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endParaRPr/>
          </a:p>
        </p:txBody>
      </p:sp>
      <p:pic>
        <p:nvPicPr>
          <p:cNvPr id="348" name="Google Shape;348;p61"/>
          <p:cNvPicPr preferRelativeResize="0"/>
          <p:nvPr/>
        </p:nvPicPr>
        <p:blipFill>
          <a:blip r:embed="rId3">
            <a:alphaModFix/>
          </a:blip>
          <a:stretch>
            <a:fillRect/>
          </a:stretch>
        </p:blipFill>
        <p:spPr>
          <a:xfrm>
            <a:off x="160281" y="1125141"/>
            <a:ext cx="7672388" cy="3793331"/>
          </a:xfrm>
          <a:prstGeom prst="rect">
            <a:avLst/>
          </a:prstGeom>
          <a:noFill/>
          <a:ln>
            <a:noFill/>
          </a:ln>
        </p:spPr>
      </p:pic>
      <p:sp>
        <p:nvSpPr>
          <p:cNvPr id="349" name="Google Shape;349;p61"/>
          <p:cNvSpPr txBox="1"/>
          <p:nvPr/>
        </p:nvSpPr>
        <p:spPr>
          <a:xfrm>
            <a:off x="6773194" y="2345175"/>
            <a:ext cx="1001700" cy="2148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highlight>
                  <a:srgbClr val="FFFF00"/>
                </a:highlight>
                <a:latin typeface="Calibri"/>
                <a:ea typeface="Calibri"/>
                <a:cs typeface="Calibri"/>
                <a:sym typeface="Calibri"/>
              </a:rPr>
              <a:t>44 species</a:t>
            </a:r>
            <a:endParaRPr sz="1100">
              <a:highlight>
                <a:srgbClr val="FFFF00"/>
              </a:highlight>
              <a:latin typeface="Calibri"/>
              <a:ea typeface="Calibri"/>
              <a:cs typeface="Calibri"/>
              <a:sym typeface="Calibri"/>
            </a:endParaRPr>
          </a:p>
        </p:txBody>
      </p:sp>
      <p:sp>
        <p:nvSpPr>
          <p:cNvPr id="350" name="Google Shape;350;p61"/>
          <p:cNvSpPr txBox="1"/>
          <p:nvPr/>
        </p:nvSpPr>
        <p:spPr>
          <a:xfrm>
            <a:off x="4817063" y="2264719"/>
            <a:ext cx="1202100" cy="239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highlight>
                  <a:srgbClr val="FFFF00"/>
                </a:highlight>
                <a:latin typeface="Calibri"/>
                <a:ea typeface="Calibri"/>
                <a:cs typeface="Calibri"/>
                <a:sym typeface="Calibri"/>
              </a:rPr>
              <a:t>20 species</a:t>
            </a:r>
            <a:endParaRPr sz="1100">
              <a:highlight>
                <a:srgbClr val="FFFF00"/>
              </a:highlight>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2"/>
          <p:cNvSpPr txBox="1">
            <a:spLocks noGrp="1"/>
          </p:cNvSpPr>
          <p:nvPr>
            <p:ph type="title"/>
          </p:nvPr>
        </p:nvSpPr>
        <p:spPr>
          <a:xfrm>
            <a:off x="195150" y="71228"/>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
              <a:t>Elephants as keystone species</a:t>
            </a:r>
            <a:endParaRPr/>
          </a:p>
        </p:txBody>
      </p:sp>
      <p:sp>
        <p:nvSpPr>
          <p:cNvPr id="356" name="Google Shape;356;p62"/>
          <p:cNvSpPr txBox="1">
            <a:spLocks noGrp="1"/>
          </p:cNvSpPr>
          <p:nvPr>
            <p:ph type="body" idx="1"/>
          </p:nvPr>
        </p:nvSpPr>
        <p:spPr>
          <a:xfrm>
            <a:off x="133200" y="646100"/>
            <a:ext cx="8553600" cy="33945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 sz="1100" dirty="0">
                <a:solidFill>
                  <a:srgbClr val="4C4C4C"/>
                </a:solidFill>
                <a:latin typeface="Arial"/>
                <a:ea typeface="Arial"/>
                <a:cs typeface="Arial"/>
                <a:sym typeface="Arial"/>
              </a:rPr>
              <a:t>Elephants are among the most intelligent of the creatures with whom we share the planet, with complex consciousnesses that are capable of strong emotions. Across Africa they have inspired respect from the people that share the landscape with them, giving them a strong cultural significance. As icons of the continent elephants are tourism magnets, attracting funding that helps protect wilderness areas. They are also </a:t>
            </a:r>
            <a:r>
              <a:rPr lang="en" sz="1100" b="1" dirty="0">
                <a:solidFill>
                  <a:srgbClr val="4C4C4C"/>
                </a:solidFill>
                <a:latin typeface="Arial"/>
                <a:ea typeface="Arial"/>
                <a:cs typeface="Arial"/>
                <a:sym typeface="Arial"/>
              </a:rPr>
              <a:t>keystone species, </a:t>
            </a:r>
            <a:r>
              <a:rPr lang="en" sz="1100" dirty="0">
                <a:solidFill>
                  <a:srgbClr val="4C4C4C"/>
                </a:solidFill>
                <a:latin typeface="Arial"/>
                <a:ea typeface="Arial"/>
                <a:cs typeface="Arial"/>
                <a:sym typeface="Arial"/>
              </a:rPr>
              <a:t>playing an important role in maintaining the biodiversity of the ecosystems in which they live.</a:t>
            </a:r>
            <a:endParaRPr sz="1100" dirty="0">
              <a:solidFill>
                <a:srgbClr val="4C4C4C"/>
              </a:solidFill>
              <a:latin typeface="Arial"/>
              <a:ea typeface="Arial"/>
              <a:cs typeface="Arial"/>
              <a:sym typeface="Arial"/>
            </a:endParaRPr>
          </a:p>
          <a:p>
            <a:pPr marL="0" marR="571500" lvl="0" indent="0" algn="l" rtl="0">
              <a:lnSpc>
                <a:spcPct val="115000"/>
              </a:lnSpc>
              <a:spcBef>
                <a:spcPts val="2200"/>
              </a:spcBef>
              <a:spcAft>
                <a:spcPts val="0"/>
              </a:spcAft>
              <a:buNone/>
            </a:pPr>
            <a:r>
              <a:rPr lang="en" sz="1100" dirty="0">
                <a:solidFill>
                  <a:srgbClr val="4C4C4C"/>
                </a:solidFill>
                <a:latin typeface="Arial"/>
                <a:ea typeface="Arial"/>
                <a:cs typeface="Arial"/>
                <a:sym typeface="Arial"/>
              </a:rPr>
              <a:t>During the dry season, elephants use their tusks to dig for water. This not only allows the elephants to survive in dry environments and when droughts strike, but also provides water for other animals that share harsh habitats.</a:t>
            </a:r>
            <a:endParaRPr sz="1100" dirty="0">
              <a:solidFill>
                <a:srgbClr val="4C4C4C"/>
              </a:solidFill>
              <a:latin typeface="Arial"/>
              <a:ea typeface="Arial"/>
              <a:cs typeface="Arial"/>
              <a:sym typeface="Arial"/>
            </a:endParaRPr>
          </a:p>
          <a:p>
            <a:pPr marL="0" marR="571500" lvl="0" indent="0" algn="l" rtl="0">
              <a:lnSpc>
                <a:spcPct val="115000"/>
              </a:lnSpc>
              <a:spcBef>
                <a:spcPts val="0"/>
              </a:spcBef>
              <a:spcAft>
                <a:spcPts val="0"/>
              </a:spcAft>
              <a:buNone/>
            </a:pPr>
            <a:r>
              <a:rPr lang="en" sz="1100" dirty="0">
                <a:solidFill>
                  <a:srgbClr val="4C4C4C"/>
                </a:solidFill>
                <a:latin typeface="Arial"/>
                <a:ea typeface="Arial"/>
                <a:cs typeface="Arial"/>
                <a:sym typeface="Arial"/>
              </a:rPr>
              <a:t>When forest elephants eat, they create gaps in the vegetation. These gaps allow new plants to grow and create pathways for other smaller animals to use. They are also one of the major ways in which trees disperse their seeds; some species rely entirely upon elephants for seed dispersal.</a:t>
            </a:r>
            <a:endParaRPr sz="1100" dirty="0">
              <a:solidFill>
                <a:srgbClr val="4C4C4C"/>
              </a:solidFill>
              <a:latin typeface="Arial"/>
              <a:ea typeface="Arial"/>
              <a:cs typeface="Arial"/>
              <a:sym typeface="Arial"/>
            </a:endParaRPr>
          </a:p>
          <a:p>
            <a:pPr marL="0" marR="571500" lvl="0" indent="0" algn="l" rtl="0">
              <a:lnSpc>
                <a:spcPct val="115000"/>
              </a:lnSpc>
              <a:spcBef>
                <a:spcPts val="0"/>
              </a:spcBef>
              <a:spcAft>
                <a:spcPts val="0"/>
              </a:spcAft>
              <a:buNone/>
            </a:pPr>
            <a:r>
              <a:rPr lang="en" sz="1100" dirty="0">
                <a:solidFill>
                  <a:srgbClr val="4C4C4C"/>
                </a:solidFill>
                <a:latin typeface="Arial"/>
                <a:ea typeface="Arial"/>
                <a:cs typeface="Arial"/>
                <a:sym typeface="Arial"/>
              </a:rPr>
              <a:t>On the savannahs, elephants feeding on tree sprouts and shrubs help to keep the plains open and able to support the plains game that inhabit these ecosystems.</a:t>
            </a:r>
            <a:endParaRPr sz="1100" dirty="0">
              <a:solidFill>
                <a:srgbClr val="4C4C4C"/>
              </a:solidFill>
              <a:latin typeface="Arial"/>
              <a:ea typeface="Arial"/>
              <a:cs typeface="Arial"/>
              <a:sym typeface="Arial"/>
            </a:endParaRPr>
          </a:p>
          <a:p>
            <a:pPr marL="0" marR="571500" lvl="0" indent="0" algn="l" rtl="0">
              <a:lnSpc>
                <a:spcPct val="115000"/>
              </a:lnSpc>
              <a:spcBef>
                <a:spcPts val="0"/>
              </a:spcBef>
              <a:spcAft>
                <a:spcPts val="0"/>
              </a:spcAft>
              <a:buNone/>
            </a:pPr>
            <a:r>
              <a:rPr lang="en" sz="1100" dirty="0">
                <a:solidFill>
                  <a:srgbClr val="4C4C4C"/>
                </a:solidFill>
                <a:latin typeface="Arial"/>
                <a:ea typeface="Arial"/>
                <a:cs typeface="Arial"/>
                <a:sym typeface="Arial"/>
              </a:rPr>
              <a:t>Wherever they live, elephants leave dung that is full of seeds from the many plants they eat. When this dung is deposited the seeds are sown and grow into new grasses, bushes and trees, boosting the health of the savannah ecosystem.</a:t>
            </a:r>
            <a:endParaRPr sz="1100" dirty="0">
              <a:solidFill>
                <a:srgbClr val="4C4C4C"/>
              </a:solidFill>
              <a:latin typeface="Arial"/>
              <a:ea typeface="Arial"/>
              <a:cs typeface="Arial"/>
              <a:sym typeface="Arial"/>
            </a:endParaRPr>
          </a:p>
          <a:p>
            <a:pPr marL="0" lvl="0" indent="0" algn="l" rtl="0">
              <a:spcBef>
                <a:spcPts val="1500"/>
              </a:spcBef>
              <a:spcAft>
                <a:spcPts val="0"/>
              </a:spcAft>
              <a:buNone/>
            </a:pPr>
            <a:endParaRPr lang="en-US" dirty="0"/>
          </a:p>
        </p:txBody>
      </p:sp>
      <p:pic>
        <p:nvPicPr>
          <p:cNvPr id="357" name="Google Shape;357;p62" descr="The short film opens with two questions: “So what determines how many species live in a given place? Or how many individuals of the species can live somewhere?” &#10;&#10;The research that provided answers to these questions was set in motion by key experiments by ecologists Robert Paine and James Estes. Robert Paine’s starfish exclusion experiments on the coast of Washington state showed that removing starfish from this marine ecosystem has a big impact on the population sizes of other species, establishing the starfish as a keystone species. James Estes and colleague John Palmisano discovered that the kelp forest ecosystems of the North Pacific are regulated by the presence or absence of sea otters, which feed on sea urchins that consume kelp. These direct and indirect effects of sea otters on other species describe a trophic cascade. These early studies were the inspiration for hundreds of investigations on other keystone species and trophic cascades, as well as ongoing studies into the regulation of population sizes and species numbers." title="Some Animals Are More Equal than Others: Keystone Species and Trophic Cascades">
            <a:hlinkClick r:id="rId3"/>
          </p:cNvPr>
          <p:cNvPicPr preferRelativeResize="0"/>
          <p:nvPr/>
        </p:nvPicPr>
        <p:blipFill>
          <a:blip r:embed="rId4">
            <a:alphaModFix/>
          </a:blip>
          <a:stretch>
            <a:fillRect/>
          </a:stretch>
        </p:blipFill>
        <p:spPr>
          <a:xfrm>
            <a:off x="1007350" y="3505075"/>
            <a:ext cx="2184575" cy="1638425"/>
          </a:xfrm>
          <a:prstGeom prst="rect">
            <a:avLst/>
          </a:prstGeom>
          <a:noFill/>
          <a:ln>
            <a:noFill/>
          </a:ln>
        </p:spPr>
      </p:pic>
      <p:sp>
        <p:nvSpPr>
          <p:cNvPr id="358" name="Google Shape;358;p62"/>
          <p:cNvSpPr txBox="1"/>
          <p:nvPr/>
        </p:nvSpPr>
        <p:spPr>
          <a:xfrm>
            <a:off x="3365700" y="3657700"/>
            <a:ext cx="2463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Watch and take notes</a:t>
            </a:r>
            <a:endParaRPr/>
          </a:p>
          <a:p>
            <a:pPr marL="0" lvl="0" indent="0" algn="l" rtl="0">
              <a:spcBef>
                <a:spcPts val="0"/>
              </a:spcBef>
              <a:spcAft>
                <a:spcPts val="0"/>
              </a:spcAft>
              <a:buNone/>
            </a:pPr>
            <a:r>
              <a:rPr lang="en">
                <a:highlight>
                  <a:srgbClr val="FFFF00"/>
                </a:highlight>
              </a:rPr>
              <a:t>-</a:t>
            </a:r>
            <a:endParaRPr>
              <a:highlight>
                <a:srgbClr val="FFFF00"/>
              </a:highlight>
            </a:endParaRPr>
          </a:p>
          <a:p>
            <a:pPr marL="0" lvl="0" indent="0" algn="l" rtl="0">
              <a:spcBef>
                <a:spcPts val="0"/>
              </a:spcBef>
              <a:spcAft>
                <a:spcPts val="0"/>
              </a:spcAft>
              <a:buNone/>
            </a:pPr>
            <a:r>
              <a:rPr lang="en">
                <a:highlight>
                  <a:srgbClr val="FFFF00"/>
                </a:highlight>
              </a:rPr>
              <a:t>-</a:t>
            </a:r>
            <a:endParaRPr>
              <a:highlight>
                <a:srgbClr val="FFFF00"/>
              </a:highlight>
            </a:endParaRPr>
          </a:p>
          <a:p>
            <a:pPr marL="0" lvl="0" indent="0" algn="l" rtl="0">
              <a:spcBef>
                <a:spcPts val="0"/>
              </a:spcBef>
              <a:spcAft>
                <a:spcPts val="0"/>
              </a:spcAft>
              <a:buNone/>
            </a:pPr>
            <a:r>
              <a:rPr lang="en">
                <a:highlight>
                  <a:srgbClr val="FFFF00"/>
                </a:highlight>
              </a:rPr>
              <a:t>-</a:t>
            </a:r>
            <a:endParaRPr>
              <a:highlight>
                <a:srgbClr val="FFFF00"/>
              </a:highlight>
            </a:endParaRPr>
          </a:p>
        </p:txBody>
      </p:sp>
      <p:sp>
        <p:nvSpPr>
          <p:cNvPr id="3" name="TextBox 2">
            <a:extLst>
              <a:ext uri="{FF2B5EF4-FFF2-40B4-BE49-F238E27FC236}">
                <a16:creationId xmlns:a16="http://schemas.microsoft.com/office/drawing/2014/main" id="{C114AAE8-CD16-729C-AC55-D4900D2839C7}"/>
              </a:ext>
            </a:extLst>
          </p:cNvPr>
          <p:cNvSpPr txBox="1"/>
          <p:nvPr/>
        </p:nvSpPr>
        <p:spPr>
          <a:xfrm>
            <a:off x="3365700" y="4615472"/>
            <a:ext cx="4572000" cy="523220"/>
          </a:xfrm>
          <a:prstGeom prst="rect">
            <a:avLst/>
          </a:prstGeom>
          <a:noFill/>
        </p:spPr>
        <p:txBody>
          <a:bodyPr wrap="square">
            <a:spAutoFit/>
          </a:bodyPr>
          <a:lstStyle/>
          <a:p>
            <a:r>
              <a:rPr lang="en-US" dirty="0">
                <a:hlinkClick r:id="rId5"/>
              </a:rPr>
              <a:t>https://web.microsoftstream.com/video/7d10b459-a691-4f48-be4b-1668175e4a62</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3"/>
          <p:cNvSpPr txBox="1">
            <a:spLocks noGrp="1"/>
          </p:cNvSpPr>
          <p:nvPr>
            <p:ph type="title"/>
          </p:nvPr>
        </p:nvSpPr>
        <p:spPr>
          <a:xfrm>
            <a:off x="259275" y="16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Biodiversity Reading</a:t>
            </a:r>
            <a:endParaRPr/>
          </a:p>
          <a:p>
            <a:pPr marL="0" lvl="0" indent="0" algn="l" rtl="0">
              <a:spcBef>
                <a:spcPts val="0"/>
              </a:spcBef>
              <a:spcAft>
                <a:spcPts val="0"/>
              </a:spcAft>
              <a:buNone/>
            </a:pPr>
            <a:endParaRPr sz="1100">
              <a:latin typeface="Helvetica Neue"/>
              <a:ea typeface="Helvetica Neue"/>
              <a:cs typeface="Helvetica Neue"/>
              <a:sym typeface="Helvetica Neue"/>
            </a:endParaRPr>
          </a:p>
          <a:p>
            <a:pPr marL="0" lvl="0" indent="0" algn="l" rtl="0">
              <a:spcBef>
                <a:spcPts val="0"/>
              </a:spcBef>
              <a:spcAft>
                <a:spcPts val="0"/>
              </a:spcAft>
              <a:buNone/>
            </a:pPr>
            <a:endParaRPr sz="1100">
              <a:latin typeface="Helvetica Neue"/>
              <a:ea typeface="Helvetica Neue"/>
              <a:cs typeface="Helvetica Neue"/>
              <a:sym typeface="Helvetica Neue"/>
            </a:endParaRPr>
          </a:p>
          <a:p>
            <a:pPr marL="0" lvl="0" indent="0" algn="l" rtl="0">
              <a:spcBef>
                <a:spcPts val="0"/>
              </a:spcBef>
              <a:spcAft>
                <a:spcPts val="0"/>
              </a:spcAft>
              <a:buNone/>
            </a:pPr>
            <a:r>
              <a:rPr lang="en" sz="1100">
                <a:latin typeface="Helvetica Neue"/>
                <a:ea typeface="Helvetica Neue"/>
                <a:cs typeface="Helvetica Neue"/>
                <a:sym typeface="Helvetica Neue"/>
              </a:rPr>
              <a:t>Did you ever wonder why some environments had dozens of different organisms that lived there, while others seemed to be inhabited by only a few kinds of organisms?  The biodiversity of an ecosystem acts as an indicator of overall ecosystem health, and can tell you a lot about that ecosystem.  There are several different methods that can be employed to measure ecosystem biodiversity.  One such measure is the Simpson’s Diversity Index.  </a:t>
            </a:r>
            <a:endParaRPr sz="1100">
              <a:latin typeface="Helvetica Neue"/>
              <a:ea typeface="Helvetica Neue"/>
              <a:cs typeface="Helvetica Neue"/>
              <a:sym typeface="Helvetica Neue"/>
            </a:endParaRPr>
          </a:p>
          <a:p>
            <a:pPr marL="0" lvl="0" indent="0" algn="l" rtl="0">
              <a:lnSpc>
                <a:spcPct val="120000"/>
              </a:lnSpc>
              <a:spcBef>
                <a:spcPts val="0"/>
              </a:spcBef>
              <a:spcAft>
                <a:spcPts val="0"/>
              </a:spcAft>
              <a:buNone/>
            </a:pPr>
            <a:endParaRPr sz="1100">
              <a:latin typeface="Helvetica Neue"/>
              <a:ea typeface="Helvetica Neue"/>
              <a:cs typeface="Helvetica Neue"/>
              <a:sym typeface="Helvetica Neue"/>
            </a:endParaRPr>
          </a:p>
          <a:p>
            <a:pPr marL="0" lvl="0" indent="0" algn="l" rtl="0">
              <a:lnSpc>
                <a:spcPct val="120000"/>
              </a:lnSpc>
              <a:spcBef>
                <a:spcPts val="0"/>
              </a:spcBef>
              <a:spcAft>
                <a:spcPts val="0"/>
              </a:spcAft>
              <a:buNone/>
            </a:pPr>
            <a:r>
              <a:rPr lang="en" sz="1100">
                <a:latin typeface="Helvetica Neue"/>
                <a:ea typeface="Helvetica Neue"/>
                <a:cs typeface="Helvetica Neue"/>
                <a:sym typeface="Helvetica Neue"/>
              </a:rPr>
              <a:t>Biodiversity will increase naturally as </a:t>
            </a:r>
            <a:r>
              <a:rPr lang="en" sz="1100" b="1">
                <a:latin typeface="Helvetica Neue"/>
                <a:ea typeface="Helvetica Neue"/>
                <a:cs typeface="Helvetica Neue"/>
                <a:sym typeface="Helvetica Neue"/>
              </a:rPr>
              <a:t>succession</a:t>
            </a:r>
            <a:r>
              <a:rPr lang="en" sz="1100">
                <a:latin typeface="Helvetica Neue"/>
                <a:ea typeface="Helvetica Neue"/>
                <a:cs typeface="Helvetica Neue"/>
                <a:sym typeface="Helvetica Neue"/>
              </a:rPr>
              <a:t> occurs in an ecosystem--as an ecosystem ages and reaches its climax community, the number of species occupying various niches increases which can act as an indicator of ecosystem stability.  There are two factors that comprise biodiversity:  species richness and species evenness.  </a:t>
            </a:r>
            <a:r>
              <a:rPr lang="en" sz="1100" b="1">
                <a:latin typeface="Helvetica Neue"/>
                <a:ea typeface="Helvetica Neue"/>
                <a:cs typeface="Helvetica Neue"/>
                <a:sym typeface="Helvetica Neue"/>
              </a:rPr>
              <a:t>Species richness </a:t>
            </a:r>
            <a:r>
              <a:rPr lang="en" sz="1100">
                <a:latin typeface="Helvetica Neue"/>
                <a:ea typeface="Helvetica Neue"/>
                <a:cs typeface="Helvetica Neue"/>
                <a:sym typeface="Helvetica Neue"/>
              </a:rPr>
              <a:t>refers to the number of varied species that occupy an ecosystem, while </a:t>
            </a:r>
            <a:r>
              <a:rPr lang="en" sz="1100" b="1">
                <a:latin typeface="Helvetica Neue"/>
                <a:ea typeface="Helvetica Neue"/>
                <a:cs typeface="Helvetica Neue"/>
                <a:sym typeface="Helvetica Neue"/>
              </a:rPr>
              <a:t>species evenness </a:t>
            </a:r>
            <a:r>
              <a:rPr lang="en" sz="1100">
                <a:latin typeface="Helvetica Neue"/>
                <a:ea typeface="Helvetica Neue"/>
                <a:cs typeface="Helvetica Neue"/>
                <a:sym typeface="Helvetica Neue"/>
              </a:rPr>
              <a:t>refers to the number of each species that occupies an ecosystem.  The diagram below provides a visual explanation for these concepts:  </a:t>
            </a:r>
            <a:endParaRPr/>
          </a:p>
        </p:txBody>
      </p:sp>
      <p:sp>
        <p:nvSpPr>
          <p:cNvPr id="364" name="Google Shape;364;p63"/>
          <p:cNvSpPr txBox="1"/>
          <p:nvPr/>
        </p:nvSpPr>
        <p:spPr>
          <a:xfrm>
            <a:off x="4144850" y="3565550"/>
            <a:ext cx="54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5" name="Google Shape;365;p63"/>
          <p:cNvSpPr txBox="1"/>
          <p:nvPr/>
        </p:nvSpPr>
        <p:spPr>
          <a:xfrm>
            <a:off x="178075" y="2739925"/>
            <a:ext cx="2419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What is the difference between species evenness and species richness?</a:t>
            </a:r>
            <a:endParaRPr/>
          </a:p>
          <a:p>
            <a:pPr marL="0" lvl="0" indent="0" algn="l" rtl="0">
              <a:spcBef>
                <a:spcPts val="0"/>
              </a:spcBef>
              <a:spcAft>
                <a:spcPts val="0"/>
              </a:spcAft>
              <a:buNone/>
            </a:pPr>
            <a:r>
              <a:rPr lang="en">
                <a:highlight>
                  <a:srgbClr val="FFFF00"/>
                </a:highlight>
              </a:rPr>
              <a:t>-</a:t>
            </a:r>
            <a:endParaRPr>
              <a:highlight>
                <a:srgbClr val="FFFF00"/>
              </a:highlight>
            </a:endParaRPr>
          </a:p>
        </p:txBody>
      </p:sp>
      <p:pic>
        <p:nvPicPr>
          <p:cNvPr id="366" name="Google Shape;366;p63"/>
          <p:cNvPicPr preferRelativeResize="0"/>
          <p:nvPr/>
        </p:nvPicPr>
        <p:blipFill rotWithShape="1">
          <a:blip r:embed="rId3">
            <a:alphaModFix/>
          </a:blip>
          <a:srcRect t="1623"/>
          <a:stretch/>
        </p:blipFill>
        <p:spPr>
          <a:xfrm>
            <a:off x="3295800" y="2335425"/>
            <a:ext cx="3744769" cy="2527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Which community is the most diverse?Make a guess</a:t>
            </a:r>
            <a:endParaRPr/>
          </a:p>
          <a:p>
            <a:pPr marL="0" lvl="0" indent="0" algn="l" rtl="0">
              <a:spcBef>
                <a:spcPts val="0"/>
              </a:spcBef>
              <a:spcAft>
                <a:spcPts val="0"/>
              </a:spcAft>
              <a:buNone/>
            </a:pPr>
            <a:r>
              <a:rPr lang="en">
                <a:highlight>
                  <a:srgbClr val="FFFF00"/>
                </a:highlight>
              </a:rPr>
              <a:t>-</a:t>
            </a:r>
            <a:endParaRPr>
              <a:highlight>
                <a:srgbClr val="FFFF00"/>
              </a:highlight>
            </a:endParaRPr>
          </a:p>
        </p:txBody>
      </p:sp>
      <p:pic>
        <p:nvPicPr>
          <p:cNvPr id="372" name="Google Shape;372;p64"/>
          <p:cNvPicPr preferRelativeResize="0"/>
          <p:nvPr/>
        </p:nvPicPr>
        <p:blipFill>
          <a:blip r:embed="rId3">
            <a:alphaModFix/>
          </a:blip>
          <a:stretch>
            <a:fillRect/>
          </a:stretch>
        </p:blipFill>
        <p:spPr>
          <a:xfrm>
            <a:off x="152400" y="1502750"/>
            <a:ext cx="8839200" cy="3386161"/>
          </a:xfrm>
          <a:prstGeom prst="rect">
            <a:avLst/>
          </a:prstGeom>
          <a:noFill/>
          <a:ln>
            <a:noFill/>
          </a:ln>
        </p:spPr>
      </p:pic>
      <p:sp>
        <p:nvSpPr>
          <p:cNvPr id="373" name="Google Shape;373;p64">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379" name="Google Shape;379;p65"/>
          <p:cNvGraphicFramePr/>
          <p:nvPr/>
        </p:nvGraphicFramePr>
        <p:xfrm>
          <a:off x="1627300" y="158500"/>
          <a:ext cx="6858000" cy="462280"/>
        </p:xfrm>
        <a:graphic>
          <a:graphicData uri="http://schemas.openxmlformats.org/drawingml/2006/table">
            <a:tbl>
              <a:tblPr>
                <a:noFill/>
                <a:tableStyleId>{923422F8-634E-46F6-A2EB-60C91CAD5077}</a:tableStyleId>
              </a:tblPr>
              <a:tblGrid>
                <a:gridCol w="2622550">
                  <a:extLst>
                    <a:ext uri="{9D8B030D-6E8A-4147-A177-3AD203B41FA5}">
                      <a16:colId xmlns:a16="http://schemas.microsoft.com/office/drawing/2014/main" val="20000"/>
                    </a:ext>
                  </a:extLst>
                </a:gridCol>
                <a:gridCol w="4235450">
                  <a:extLst>
                    <a:ext uri="{9D8B030D-6E8A-4147-A177-3AD203B41FA5}">
                      <a16:colId xmlns:a16="http://schemas.microsoft.com/office/drawing/2014/main" val="20001"/>
                    </a:ext>
                  </a:extLst>
                </a:gridCol>
              </a:tblGrid>
              <a:tr h="0">
                <a:tc>
                  <a:txBody>
                    <a:bodyPr/>
                    <a:lstStyle/>
                    <a:p>
                      <a:pPr marL="0" lvl="0" indent="0" algn="l" rtl="0">
                        <a:lnSpc>
                          <a:spcPct val="120000"/>
                        </a:lnSpc>
                        <a:spcBef>
                          <a:spcPts val="0"/>
                        </a:spcBef>
                        <a:spcAft>
                          <a:spcPts val="0"/>
                        </a:spcAft>
                        <a:buNone/>
                      </a:pPr>
                      <a:r>
                        <a:rPr lang="en" sz="1700">
                          <a:latin typeface="Helvetica Neue"/>
                          <a:ea typeface="Helvetica Neue"/>
                          <a:cs typeface="Helvetica Neue"/>
                          <a:sym typeface="Helvetica Neue"/>
                        </a:rPr>
                        <a:t>Diversity Index = 1-nN2 </a:t>
                      </a:r>
                      <a:endParaRPr sz="1700">
                        <a:latin typeface="Helvetica Neue"/>
                        <a:ea typeface="Helvetica Neue"/>
                        <a:cs typeface="Helvetica Neue"/>
                        <a:sym typeface="Helvetica Neue"/>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i="1">
                          <a:latin typeface="Times New Roman"/>
                          <a:ea typeface="Times New Roman"/>
                          <a:cs typeface="Times New Roman"/>
                          <a:sym typeface="Times New Roman"/>
                        </a:rPr>
                        <a:t>n</a:t>
                      </a:r>
                      <a:r>
                        <a:rPr lang="en" sz="1100">
                          <a:latin typeface="Helvetica Neue"/>
                          <a:ea typeface="Helvetica Neue"/>
                          <a:cs typeface="Helvetica Neue"/>
                          <a:sym typeface="Helvetica Neue"/>
                        </a:rPr>
                        <a:t> = the total number of organisms of a particular species </a:t>
                      </a:r>
                      <a:endParaRPr sz="1100">
                        <a:latin typeface="Helvetica Neue"/>
                        <a:ea typeface="Helvetica Neue"/>
                        <a:cs typeface="Helvetica Neue"/>
                        <a:sym typeface="Helvetica Neue"/>
                      </a:endParaRPr>
                    </a:p>
                    <a:p>
                      <a:pPr marL="0" lvl="0" indent="0" algn="l" rtl="0">
                        <a:spcBef>
                          <a:spcPts val="0"/>
                        </a:spcBef>
                        <a:spcAft>
                          <a:spcPts val="0"/>
                        </a:spcAft>
                        <a:buNone/>
                      </a:pPr>
                      <a:r>
                        <a:rPr lang="en" sz="1100" i="1">
                          <a:latin typeface="Times New Roman"/>
                          <a:ea typeface="Times New Roman"/>
                          <a:cs typeface="Times New Roman"/>
                          <a:sym typeface="Times New Roman"/>
                        </a:rPr>
                        <a:t>N</a:t>
                      </a:r>
                      <a:r>
                        <a:rPr lang="en" sz="1100">
                          <a:latin typeface="Helvetica Neue"/>
                          <a:ea typeface="Helvetica Neue"/>
                          <a:cs typeface="Helvetica Neue"/>
                          <a:sym typeface="Helvetica Neue"/>
                        </a:rPr>
                        <a:t> = total number of organisms of all species</a:t>
                      </a:r>
                      <a:endParaRPr sz="1100">
                        <a:latin typeface="Helvetica Neue"/>
                        <a:ea typeface="Helvetica Neue"/>
                        <a:cs typeface="Helvetica Neue"/>
                        <a:sym typeface="Helvetica Neue"/>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80" name="Google Shape;380;p65"/>
          <p:cNvSpPr txBox="1"/>
          <p:nvPr/>
        </p:nvSpPr>
        <p:spPr>
          <a:xfrm>
            <a:off x="311700" y="1568875"/>
            <a:ext cx="7252800" cy="30000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sz="1300">
                <a:latin typeface="Helvetica Neue"/>
                <a:ea typeface="Helvetica Neue"/>
                <a:cs typeface="Helvetica Neue"/>
                <a:sym typeface="Helvetica Neue"/>
              </a:rPr>
              <a:t>Ecosystems such as old-growth forests and rainforests tend to be quite complex in their biodiversity and are stable.  However, not all ecosystems have the same level of biodiversity.  Humans have altered many ecosystems to reduce their complexity and diversity by converting previously unused forests into cropland, for example.  The conversion of forests into croplands reduces biodiversity by creating </a:t>
            </a:r>
            <a:r>
              <a:rPr lang="en" sz="1300" b="1">
                <a:latin typeface="Helvetica Neue"/>
                <a:ea typeface="Helvetica Neue"/>
                <a:cs typeface="Helvetica Neue"/>
                <a:sym typeface="Helvetica Neue"/>
              </a:rPr>
              <a:t>monocultures</a:t>
            </a:r>
            <a:r>
              <a:rPr lang="en" sz="1300">
                <a:latin typeface="Helvetica Neue"/>
                <a:ea typeface="Helvetica Neue"/>
                <a:cs typeface="Helvetica Neue"/>
                <a:sym typeface="Helvetica Neue"/>
              </a:rPr>
              <a:t> (all the same species), which presents several problems.  Nature’s tendency to increase biodiversity through succession is something humans battle in an attempt to maintain these monocultures.  This is often done with the use of pesticides and herbicides which kill off undesirable species, but that also tend to create other problems when these substances are used to make it easy to harvest a crop for human use.  </a:t>
            </a:r>
            <a:endParaRPr sz="1300">
              <a:latin typeface="Helvetica Neue"/>
              <a:ea typeface="Helvetica Neue"/>
              <a:cs typeface="Helvetica Neue"/>
              <a:sym typeface="Helvetica Neue"/>
            </a:endParaRPr>
          </a:p>
          <a:p>
            <a:pPr marL="0" lvl="0" indent="0" algn="l" rtl="0">
              <a:lnSpc>
                <a:spcPct val="120000"/>
              </a:lnSpc>
              <a:spcBef>
                <a:spcPts val="0"/>
              </a:spcBef>
              <a:spcAft>
                <a:spcPts val="0"/>
              </a:spcAft>
              <a:buNone/>
            </a:pPr>
            <a:endParaRPr sz="1100">
              <a:latin typeface="Helvetica Neue"/>
              <a:ea typeface="Helvetica Neue"/>
              <a:cs typeface="Helvetica Neue"/>
              <a:sym typeface="Helvetica Neue"/>
            </a:endParaRPr>
          </a:p>
          <a:p>
            <a:pPr marL="0" lvl="0" indent="0" algn="l" rtl="0">
              <a:lnSpc>
                <a:spcPct val="120000"/>
              </a:lnSpc>
              <a:spcBef>
                <a:spcPts val="0"/>
              </a:spcBef>
              <a:spcAft>
                <a:spcPts val="0"/>
              </a:spcAft>
              <a:buNone/>
            </a:pPr>
            <a:r>
              <a:rPr lang="en" sz="1300">
                <a:latin typeface="Helvetica Neue"/>
                <a:ea typeface="Helvetica Neue"/>
                <a:cs typeface="Helvetica Neue"/>
                <a:sym typeface="Helvetica Neue"/>
              </a:rPr>
              <a:t>The Simpson’s Diversity Index is used to determine how biodiverse an area is.  The formula we will use looks like this:</a:t>
            </a:r>
            <a:endParaRPr sz="1300">
              <a:latin typeface="Helvetica Neue"/>
              <a:ea typeface="Helvetica Neue"/>
              <a:cs typeface="Helvetica Neue"/>
              <a:sym typeface="Helvetica Neue"/>
            </a:endParaRPr>
          </a:p>
          <a:p>
            <a:pPr marL="0" lvl="0" indent="0" algn="l" rtl="0">
              <a:lnSpc>
                <a:spcPct val="120000"/>
              </a:lnSpc>
              <a:spcBef>
                <a:spcPts val="0"/>
              </a:spcBef>
              <a:spcAft>
                <a:spcPts val="0"/>
              </a:spcAft>
              <a:buNone/>
            </a:pPr>
            <a:endParaRPr sz="1100">
              <a:latin typeface="Helvetica Neue"/>
              <a:ea typeface="Helvetica Neue"/>
              <a:cs typeface="Helvetica Neue"/>
              <a:sym typeface="Helvetica Neue"/>
            </a:endParaRPr>
          </a:p>
          <a:p>
            <a:pPr marL="0" lvl="0" indent="0" algn="l" rtl="0">
              <a:lnSpc>
                <a:spcPct val="120000"/>
              </a:lnSpc>
              <a:spcBef>
                <a:spcPts val="0"/>
              </a:spcBef>
              <a:spcAft>
                <a:spcPts val="0"/>
              </a:spcAft>
              <a:buNone/>
            </a:pPr>
            <a:r>
              <a:rPr lang="en" sz="1300">
                <a:latin typeface="Helvetica Neue"/>
                <a:ea typeface="Helvetica Neue"/>
                <a:cs typeface="Helvetica Neue"/>
                <a:sym typeface="Helvetica Neue"/>
              </a:rPr>
              <a:t>The index has values from 0 to 1.  A large index value indicates a higher degree of biodiversity and a stable ecosystem with many niches and little competition, while a lower value indicates a lower degree of biodiversity which may indicate an ecosystem with a few dominant species and a greater degree of competition.  </a:t>
            </a:r>
            <a:endParaRPr sz="1300">
              <a:latin typeface="Helvetica Neue"/>
              <a:ea typeface="Helvetica Neue"/>
              <a:cs typeface="Helvetica Neue"/>
              <a:sym typeface="Helvetica Neue"/>
            </a:endParaRPr>
          </a:p>
          <a:p>
            <a:pPr marL="0" lvl="0" indent="0" algn="l" rtl="0">
              <a:lnSpc>
                <a:spcPct val="120000"/>
              </a:lnSpc>
              <a:spcBef>
                <a:spcPts val="0"/>
              </a:spcBef>
              <a:spcAft>
                <a:spcPts val="0"/>
              </a:spcAft>
              <a:buNone/>
            </a:pPr>
            <a:endParaRPr sz="80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0" y="566347"/>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Simpson Diversity Index</a:t>
            </a:r>
            <a:endParaRPr/>
          </a:p>
        </p:txBody>
      </p:sp>
      <p:pic>
        <p:nvPicPr>
          <p:cNvPr id="386" name="Google Shape;386;p66"/>
          <p:cNvPicPr preferRelativeResize="0"/>
          <p:nvPr/>
        </p:nvPicPr>
        <p:blipFill>
          <a:blip r:embed="rId3">
            <a:alphaModFix/>
          </a:blip>
          <a:stretch>
            <a:fillRect/>
          </a:stretch>
        </p:blipFill>
        <p:spPr>
          <a:xfrm>
            <a:off x="152400" y="1557547"/>
            <a:ext cx="6172200" cy="253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89EE1"/>
        </a:solidFill>
        <a:effectLst/>
      </p:bgPr>
    </p:bg>
    <p:spTree>
      <p:nvGrpSpPr>
        <p:cNvPr id="1" name="Shape 245"/>
        <p:cNvGrpSpPr/>
        <p:nvPr/>
      </p:nvGrpSpPr>
      <p:grpSpPr>
        <a:xfrm>
          <a:off x="0" y="0"/>
          <a:ext cx="0" cy="0"/>
          <a:chOff x="0" y="0"/>
          <a:chExt cx="0" cy="0"/>
        </a:xfrm>
      </p:grpSpPr>
      <p:sp>
        <p:nvSpPr>
          <p:cNvPr id="246" name="Google Shape;246;p49"/>
          <p:cNvSpPr txBox="1">
            <a:spLocks noGrp="1"/>
          </p:cNvSpPr>
          <p:nvPr>
            <p:ph type="ctrTitle"/>
          </p:nvPr>
        </p:nvSpPr>
        <p:spPr>
          <a:xfrm>
            <a:off x="168158" y="28128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80">
                <a:solidFill>
                  <a:srgbClr val="22228B"/>
                </a:solidFill>
              </a:rPr>
              <a:t>This is Part I of the Elephant Slides. </a:t>
            </a:r>
            <a:endParaRPr sz="3680">
              <a:solidFill>
                <a:srgbClr val="22228B"/>
              </a:solidFill>
            </a:endParaRPr>
          </a:p>
          <a:p>
            <a:pPr marL="0" lvl="0" indent="0" algn="ctr" rtl="0">
              <a:spcBef>
                <a:spcPts val="0"/>
              </a:spcBef>
              <a:spcAft>
                <a:spcPts val="0"/>
              </a:spcAft>
              <a:buSzPts val="990"/>
              <a:buNone/>
            </a:pPr>
            <a:r>
              <a:rPr lang="en" sz="3580">
                <a:solidFill>
                  <a:srgbClr val="22228B"/>
                </a:solidFill>
              </a:rPr>
              <a:t>Please do these at your own pace, filling in </a:t>
            </a:r>
            <a:r>
              <a:rPr lang="en" sz="3580">
                <a:solidFill>
                  <a:srgbClr val="22228B"/>
                </a:solidFill>
                <a:highlight>
                  <a:srgbClr val="FFFF00"/>
                </a:highlight>
              </a:rPr>
              <a:t>highlighted </a:t>
            </a:r>
            <a:r>
              <a:rPr lang="en" sz="3580">
                <a:solidFill>
                  <a:srgbClr val="22228B"/>
                </a:solidFill>
              </a:rPr>
              <a:t>portions on most slides and/or worksheet</a:t>
            </a: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r>
              <a:rPr lang="en" sz="3580">
                <a:solidFill>
                  <a:srgbClr val="22228B"/>
                </a:solidFill>
              </a:rPr>
              <a:t>Thanks for your hard work on slides </a:t>
            </a:r>
            <a:endParaRPr sz="3580">
              <a:solidFill>
                <a:srgbClr val="22228B"/>
              </a:solidFill>
            </a:endParaRPr>
          </a:p>
        </p:txBody>
      </p:sp>
      <p:sp>
        <p:nvSpPr>
          <p:cNvPr id="247" name="Google Shape;247;p49"/>
          <p:cNvSpPr txBox="1">
            <a:spLocks noGrp="1"/>
          </p:cNvSpPr>
          <p:nvPr>
            <p:ph type="subTitle" idx="1"/>
          </p:nvPr>
        </p:nvSpPr>
        <p:spPr>
          <a:xfrm>
            <a:off x="0" y="1580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67"/>
          <p:cNvPicPr preferRelativeResize="0"/>
          <p:nvPr/>
        </p:nvPicPr>
        <p:blipFill>
          <a:blip r:embed="rId3">
            <a:alphaModFix/>
          </a:blip>
          <a:stretch>
            <a:fillRect/>
          </a:stretch>
        </p:blipFill>
        <p:spPr>
          <a:xfrm>
            <a:off x="152400" y="0"/>
            <a:ext cx="7360298" cy="2621550"/>
          </a:xfrm>
          <a:prstGeom prst="rect">
            <a:avLst/>
          </a:prstGeom>
          <a:noFill/>
          <a:ln>
            <a:noFill/>
          </a:ln>
        </p:spPr>
      </p:pic>
      <p:sp>
        <p:nvSpPr>
          <p:cNvPr id="392" name="Google Shape;392;p67"/>
          <p:cNvSpPr txBox="1"/>
          <p:nvPr/>
        </p:nvSpPr>
        <p:spPr>
          <a:xfrm>
            <a:off x="7099225" y="1018900"/>
            <a:ext cx="22497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highlight>
                  <a:srgbClr val="FFFF00"/>
                </a:highlight>
                <a:latin typeface="Times New Roman"/>
                <a:ea typeface="Times New Roman"/>
                <a:cs typeface="Times New Roman"/>
                <a:sym typeface="Times New Roman"/>
              </a:rPr>
              <a:t>What is the Simpson Diversity Index for Community 2?</a:t>
            </a:r>
            <a:endParaRPr sz="2100" b="1">
              <a:highlight>
                <a:srgbClr val="FFFF00"/>
              </a:highlight>
              <a:latin typeface="Times New Roman"/>
              <a:ea typeface="Times New Roman"/>
              <a:cs typeface="Times New Roman"/>
              <a:sym typeface="Times New Roman"/>
            </a:endParaRPr>
          </a:p>
        </p:txBody>
      </p:sp>
      <p:sp>
        <p:nvSpPr>
          <p:cNvPr id="393" name="Google Shape;393;p67"/>
          <p:cNvSpPr txBox="1"/>
          <p:nvPr/>
        </p:nvSpPr>
        <p:spPr>
          <a:xfrm>
            <a:off x="238575" y="2621550"/>
            <a:ext cx="4788900" cy="243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rgbClr val="000080"/>
                </a:solidFill>
                <a:latin typeface="Times New Roman"/>
                <a:ea typeface="Times New Roman"/>
                <a:cs typeface="Times New Roman"/>
                <a:sym typeface="Times New Roman"/>
              </a:rPr>
              <a:t>Community 1--</a:t>
            </a:r>
            <a:r>
              <a:rPr lang="en" sz="1700" b="1">
                <a:solidFill>
                  <a:srgbClr val="000080"/>
                </a:solidFill>
                <a:latin typeface="Times New Roman"/>
                <a:ea typeface="Times New Roman"/>
                <a:cs typeface="Times New Roman"/>
                <a:sym typeface="Times New Roman"/>
              </a:rPr>
              <a:t> </a:t>
            </a:r>
            <a:endParaRPr sz="17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700" b="1">
                <a:solidFill>
                  <a:srgbClr val="000080"/>
                </a:solidFill>
                <a:latin typeface="Times New Roman"/>
                <a:ea typeface="Times New Roman"/>
                <a:cs typeface="Times New Roman"/>
                <a:sym typeface="Times New Roman"/>
              </a:rPr>
              <a:t>1-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a:t>
            </a:r>
            <a:endParaRPr sz="17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b="1">
                <a:solidFill>
                  <a:srgbClr val="000080"/>
                </a:solidFill>
                <a:latin typeface="Times New Roman"/>
                <a:ea typeface="Times New Roman"/>
                <a:cs typeface="Times New Roman"/>
                <a:sym typeface="Times New Roman"/>
              </a:rPr>
              <a:t>1 – [ (325/1000)</a:t>
            </a:r>
            <a:r>
              <a:rPr lang="en" sz="1800" b="1" baseline="30000">
                <a:solidFill>
                  <a:srgbClr val="000080"/>
                </a:solidFill>
                <a:latin typeface="Times New Roman"/>
                <a:ea typeface="Times New Roman"/>
                <a:cs typeface="Times New Roman"/>
                <a:sym typeface="Times New Roman"/>
              </a:rPr>
              <a:t>2</a:t>
            </a:r>
            <a:r>
              <a:rPr lang="en" sz="1800" b="1">
                <a:solidFill>
                  <a:srgbClr val="000080"/>
                </a:solidFill>
                <a:latin typeface="Times New Roman"/>
                <a:ea typeface="Times New Roman"/>
                <a:cs typeface="Times New Roman"/>
                <a:sym typeface="Times New Roman"/>
              </a:rPr>
              <a:t> + (305/1000)</a:t>
            </a:r>
            <a:r>
              <a:rPr lang="en" sz="1800" b="1" baseline="30000">
                <a:solidFill>
                  <a:srgbClr val="000080"/>
                </a:solidFill>
                <a:latin typeface="Times New Roman"/>
                <a:ea typeface="Times New Roman"/>
                <a:cs typeface="Times New Roman"/>
                <a:sym typeface="Times New Roman"/>
              </a:rPr>
              <a:t>2</a:t>
            </a:r>
            <a:r>
              <a:rPr lang="en" sz="1800" b="1">
                <a:solidFill>
                  <a:srgbClr val="000080"/>
                </a:solidFill>
                <a:latin typeface="Times New Roman"/>
                <a:ea typeface="Times New Roman"/>
                <a:cs typeface="Times New Roman"/>
                <a:sym typeface="Times New Roman"/>
              </a:rPr>
              <a:t> + (370/1000)</a:t>
            </a:r>
            <a:r>
              <a:rPr lang="en" sz="1800" b="1" baseline="30000">
                <a:solidFill>
                  <a:srgbClr val="000080"/>
                </a:solidFill>
                <a:latin typeface="Times New Roman"/>
                <a:ea typeface="Times New Roman"/>
                <a:cs typeface="Times New Roman"/>
                <a:sym typeface="Times New Roman"/>
              </a:rPr>
              <a:t>2</a:t>
            </a:r>
            <a:r>
              <a:rPr lang="en" sz="1800" b="1">
                <a:solidFill>
                  <a:srgbClr val="000080"/>
                </a:solidFill>
                <a:latin typeface="Times New Roman"/>
                <a:ea typeface="Times New Roman"/>
                <a:cs typeface="Times New Roman"/>
                <a:sym typeface="Times New Roman"/>
              </a:rPr>
              <a:t>]</a:t>
            </a:r>
            <a:endParaRPr sz="18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b="1">
                <a:solidFill>
                  <a:srgbClr val="000080"/>
                </a:solidFill>
                <a:latin typeface="Times New Roman"/>
                <a:ea typeface="Times New Roman"/>
                <a:cs typeface="Times New Roman"/>
                <a:sym typeface="Times New Roman"/>
              </a:rPr>
              <a:t>1 – [ 0.106 + 0.0930 + 0.137]</a:t>
            </a:r>
            <a:endParaRPr sz="20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b="1">
                <a:solidFill>
                  <a:srgbClr val="000080"/>
                </a:solidFill>
                <a:latin typeface="Times New Roman"/>
                <a:ea typeface="Times New Roman"/>
                <a:cs typeface="Times New Roman"/>
                <a:sym typeface="Times New Roman"/>
              </a:rPr>
              <a:t>1 – [0.336]</a:t>
            </a:r>
            <a:endParaRPr sz="20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b="1">
                <a:solidFill>
                  <a:srgbClr val="000080"/>
                </a:solidFill>
                <a:latin typeface="Times New Roman"/>
                <a:ea typeface="Times New Roman"/>
                <a:cs typeface="Times New Roman"/>
                <a:sym typeface="Times New Roman"/>
              </a:rPr>
              <a:t>Answer: 0.664</a:t>
            </a:r>
            <a:endParaRPr sz="2000" b="1">
              <a:solidFill>
                <a:srgbClr val="000080"/>
              </a:solidFill>
              <a:latin typeface="Times New Roman"/>
              <a:ea typeface="Times New Roman"/>
              <a:cs typeface="Times New Roman"/>
              <a:sym typeface="Times New Roman"/>
            </a:endParaRPr>
          </a:p>
          <a:p>
            <a:pPr marL="0" lvl="0" indent="0" algn="l" rtl="0">
              <a:spcBef>
                <a:spcPts val="0"/>
              </a:spcBef>
              <a:spcAft>
                <a:spcPts val="0"/>
              </a:spcAft>
              <a:buNone/>
            </a:pPr>
            <a:endParaRPr>
              <a:latin typeface="Roboto"/>
              <a:ea typeface="Roboto"/>
              <a:cs typeface="Roboto"/>
              <a:sym typeface="Roboto"/>
            </a:endParaRPr>
          </a:p>
        </p:txBody>
      </p:sp>
      <p:sp>
        <p:nvSpPr>
          <p:cNvPr id="394" name="Google Shape;394;p67">
            <a:hlinkClick r:id="rId4"/>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7"/>
          <p:cNvSpPr txBox="1"/>
          <p:nvPr/>
        </p:nvSpPr>
        <p:spPr>
          <a:xfrm>
            <a:off x="5027475" y="2724150"/>
            <a:ext cx="3000000" cy="11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rgbClr val="000080"/>
                </a:solidFill>
                <a:latin typeface="Times New Roman"/>
                <a:ea typeface="Times New Roman"/>
                <a:cs typeface="Times New Roman"/>
                <a:sym typeface="Times New Roman"/>
              </a:rPr>
              <a:t>Community 2--</a:t>
            </a:r>
            <a:r>
              <a:rPr lang="en" sz="1700" b="1">
                <a:solidFill>
                  <a:srgbClr val="000080"/>
                </a:solidFill>
                <a:latin typeface="Times New Roman"/>
                <a:ea typeface="Times New Roman"/>
                <a:cs typeface="Times New Roman"/>
                <a:sym typeface="Times New Roman"/>
              </a:rPr>
              <a:t> </a:t>
            </a:r>
            <a:endParaRPr sz="17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700" b="1">
                <a:solidFill>
                  <a:srgbClr val="000080"/>
                </a:solidFill>
                <a:latin typeface="Times New Roman"/>
                <a:ea typeface="Times New Roman"/>
                <a:cs typeface="Times New Roman"/>
                <a:sym typeface="Times New Roman"/>
              </a:rPr>
              <a:t>1-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 + (n/N)</a:t>
            </a:r>
            <a:r>
              <a:rPr lang="en" sz="1700" b="1" baseline="30000">
                <a:solidFill>
                  <a:srgbClr val="000080"/>
                </a:solidFill>
                <a:latin typeface="Times New Roman"/>
                <a:ea typeface="Times New Roman"/>
                <a:cs typeface="Times New Roman"/>
                <a:sym typeface="Times New Roman"/>
              </a:rPr>
              <a:t>2</a:t>
            </a:r>
            <a:r>
              <a:rPr lang="en" sz="1700" b="1">
                <a:solidFill>
                  <a:srgbClr val="000080"/>
                </a:solidFill>
                <a:latin typeface="Times New Roman"/>
                <a:ea typeface="Times New Roman"/>
                <a:cs typeface="Times New Roman"/>
                <a:sym typeface="Times New Roman"/>
              </a:rPr>
              <a:t>]</a:t>
            </a:r>
            <a:endParaRPr sz="1700"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b="1">
                <a:solidFill>
                  <a:srgbClr val="000080"/>
                </a:solidFill>
                <a:highlight>
                  <a:srgbClr val="FFFF00"/>
                </a:highlight>
                <a:latin typeface="Times New Roman"/>
                <a:ea typeface="Times New Roman"/>
                <a:cs typeface="Times New Roman"/>
                <a:sym typeface="Times New Roman"/>
              </a:rPr>
              <a:t>-</a:t>
            </a:r>
            <a:endParaRPr sz="2000" b="1">
              <a:solidFill>
                <a:srgbClr val="000080"/>
              </a:solidFill>
              <a:highlight>
                <a:srgbClr val="FFFF00"/>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99"/>
        <p:cNvGrpSpPr/>
        <p:nvPr/>
      </p:nvGrpSpPr>
      <p:grpSpPr>
        <a:xfrm>
          <a:off x="0" y="0"/>
          <a:ext cx="0" cy="0"/>
          <a:chOff x="0" y="0"/>
          <a:chExt cx="0" cy="0"/>
        </a:xfrm>
      </p:grpSpPr>
      <p:sp>
        <p:nvSpPr>
          <p:cNvPr id="400" name="Google Shape;400;p68"/>
          <p:cNvSpPr txBox="1">
            <a:spLocks noGrp="1"/>
          </p:cNvSpPr>
          <p:nvPr>
            <p:ph type="title"/>
          </p:nvPr>
        </p:nvSpPr>
        <p:spPr>
          <a:xfrm>
            <a:off x="311700" y="410000"/>
            <a:ext cx="8520600" cy="45576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3277" b="1">
                <a:solidFill>
                  <a:srgbClr val="000080"/>
                </a:solidFill>
                <a:latin typeface="Times New Roman"/>
                <a:ea typeface="Times New Roman"/>
                <a:cs typeface="Times New Roman"/>
                <a:sym typeface="Times New Roman"/>
              </a:rPr>
              <a:t>Community 2-- </a:t>
            </a:r>
            <a:endParaRPr sz="3277" b="1">
              <a:solidFill>
                <a:srgbClr val="000080"/>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3277" b="1">
                <a:solidFill>
                  <a:srgbClr val="000080"/>
                </a:solidFill>
                <a:latin typeface="Times New Roman"/>
                <a:ea typeface="Times New Roman"/>
                <a:cs typeface="Times New Roman"/>
                <a:sym typeface="Times New Roman"/>
              </a:rPr>
              <a:t>1- [ (n/N)</a:t>
            </a:r>
            <a:r>
              <a:rPr lang="en" sz="3277" b="1" baseline="30000">
                <a:solidFill>
                  <a:srgbClr val="000080"/>
                </a:solidFill>
                <a:latin typeface="Times New Roman"/>
                <a:ea typeface="Times New Roman"/>
                <a:cs typeface="Times New Roman"/>
                <a:sym typeface="Times New Roman"/>
              </a:rPr>
              <a:t>2</a:t>
            </a:r>
            <a:r>
              <a:rPr lang="en" sz="3277" b="1">
                <a:solidFill>
                  <a:srgbClr val="000080"/>
                </a:solidFill>
                <a:latin typeface="Times New Roman"/>
                <a:ea typeface="Times New Roman"/>
                <a:cs typeface="Times New Roman"/>
                <a:sym typeface="Times New Roman"/>
              </a:rPr>
              <a:t> + (n/N)</a:t>
            </a:r>
            <a:r>
              <a:rPr lang="en" sz="3277" b="1" baseline="30000">
                <a:solidFill>
                  <a:srgbClr val="000080"/>
                </a:solidFill>
                <a:latin typeface="Times New Roman"/>
                <a:ea typeface="Times New Roman"/>
                <a:cs typeface="Times New Roman"/>
                <a:sym typeface="Times New Roman"/>
              </a:rPr>
              <a:t>2</a:t>
            </a:r>
            <a:r>
              <a:rPr lang="en" sz="3277" b="1">
                <a:solidFill>
                  <a:srgbClr val="000080"/>
                </a:solidFill>
                <a:latin typeface="Times New Roman"/>
                <a:ea typeface="Times New Roman"/>
                <a:cs typeface="Times New Roman"/>
                <a:sym typeface="Times New Roman"/>
              </a:rPr>
              <a:t> + (n/N)</a:t>
            </a:r>
            <a:r>
              <a:rPr lang="en" sz="3277" b="1" baseline="30000">
                <a:solidFill>
                  <a:srgbClr val="000080"/>
                </a:solidFill>
                <a:latin typeface="Times New Roman"/>
                <a:ea typeface="Times New Roman"/>
                <a:cs typeface="Times New Roman"/>
                <a:sym typeface="Times New Roman"/>
              </a:rPr>
              <a:t>2</a:t>
            </a:r>
            <a:r>
              <a:rPr lang="en" sz="3277" b="1">
                <a:solidFill>
                  <a:srgbClr val="000080"/>
                </a:solidFill>
                <a:latin typeface="Times New Roman"/>
                <a:ea typeface="Times New Roman"/>
                <a:cs typeface="Times New Roman"/>
                <a:sym typeface="Times New Roman"/>
              </a:rPr>
              <a:t>]</a:t>
            </a:r>
            <a:endParaRPr sz="3277" b="1">
              <a:solidFill>
                <a:srgbClr val="00008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80"/>
              </a:solidFill>
              <a:highlight>
                <a:srgbClr val="FFFF00"/>
              </a:highlight>
              <a:latin typeface="Times New Roman"/>
              <a:ea typeface="Times New Roman"/>
              <a:cs typeface="Times New Roman"/>
              <a:sym typeface="Times New Roman"/>
            </a:endParaRPr>
          </a:p>
          <a:p>
            <a:pPr marL="0" lvl="0" indent="0" algn="ctr" rtl="0">
              <a:spcBef>
                <a:spcPts val="0"/>
              </a:spcBef>
              <a:spcAft>
                <a:spcPts val="0"/>
              </a:spcAft>
              <a:buNone/>
            </a:pPr>
            <a:r>
              <a:rPr lang="en" sz="2555" b="1"/>
              <a:t>1 - [(925/1000)</a:t>
            </a:r>
            <a:r>
              <a:rPr lang="en" sz="2555" b="1" baseline="30000"/>
              <a:t>2</a:t>
            </a:r>
            <a:r>
              <a:rPr lang="en" sz="2555" b="1"/>
              <a:t> + (40/1000)</a:t>
            </a:r>
            <a:r>
              <a:rPr lang="en" sz="2555" b="1" baseline="30000"/>
              <a:t>2</a:t>
            </a:r>
            <a:r>
              <a:rPr lang="en" sz="2555" b="1"/>
              <a:t> + (35/1000)</a:t>
            </a:r>
            <a:r>
              <a:rPr lang="en" sz="2555" b="1" baseline="30000"/>
              <a:t>2</a:t>
            </a:r>
            <a:r>
              <a:rPr lang="en" sz="2555" b="1"/>
              <a:t>]</a:t>
            </a:r>
            <a:endParaRPr sz="2555" b="1"/>
          </a:p>
          <a:p>
            <a:pPr marL="0" lvl="0" indent="0" algn="ctr" rtl="0">
              <a:spcBef>
                <a:spcPts val="0"/>
              </a:spcBef>
              <a:spcAft>
                <a:spcPts val="0"/>
              </a:spcAft>
              <a:buNone/>
            </a:pPr>
            <a:endParaRPr sz="2555" b="1"/>
          </a:p>
          <a:p>
            <a:pPr marL="0" lvl="0" indent="0" algn="ctr" rtl="0">
              <a:spcBef>
                <a:spcPts val="0"/>
              </a:spcBef>
              <a:spcAft>
                <a:spcPts val="0"/>
              </a:spcAft>
              <a:buNone/>
            </a:pPr>
            <a:r>
              <a:rPr lang="en" sz="2555" b="1"/>
              <a:t>1 - [0.856 + 0.0016 + 0.001225]</a:t>
            </a:r>
            <a:endParaRPr sz="2555" b="1"/>
          </a:p>
          <a:p>
            <a:pPr marL="0" lvl="0" indent="0" algn="ctr" rtl="0">
              <a:spcBef>
                <a:spcPts val="0"/>
              </a:spcBef>
              <a:spcAft>
                <a:spcPts val="0"/>
              </a:spcAft>
              <a:buNone/>
            </a:pPr>
            <a:endParaRPr sz="2555" b="1"/>
          </a:p>
          <a:p>
            <a:pPr marL="0" lvl="0" indent="0" algn="ctr" rtl="0">
              <a:spcBef>
                <a:spcPts val="0"/>
              </a:spcBef>
              <a:spcAft>
                <a:spcPts val="0"/>
              </a:spcAft>
              <a:buNone/>
            </a:pPr>
            <a:r>
              <a:rPr lang="en" sz="2555" b="1"/>
              <a:t>1-.859</a:t>
            </a:r>
            <a:endParaRPr sz="2555" b="1"/>
          </a:p>
          <a:p>
            <a:pPr marL="0" lvl="0" indent="0" algn="ctr" rtl="0">
              <a:spcBef>
                <a:spcPts val="0"/>
              </a:spcBef>
              <a:spcAft>
                <a:spcPts val="0"/>
              </a:spcAft>
              <a:buNone/>
            </a:pPr>
            <a:endParaRPr sz="2555" b="1"/>
          </a:p>
          <a:p>
            <a:pPr marL="0" lvl="0" indent="0" algn="ctr" rtl="0">
              <a:spcBef>
                <a:spcPts val="0"/>
              </a:spcBef>
              <a:spcAft>
                <a:spcPts val="0"/>
              </a:spcAft>
              <a:buNone/>
            </a:pPr>
            <a:r>
              <a:rPr lang="en" sz="2555" b="1">
                <a:highlight>
                  <a:srgbClr val="FFFF00"/>
                </a:highlight>
              </a:rPr>
              <a:t>Answer=0.141</a:t>
            </a:r>
            <a:endParaRPr sz="2555" b="1">
              <a:highlight>
                <a:srgbClr val="FFFF00"/>
              </a:highlight>
            </a:endParaRPr>
          </a:p>
          <a:p>
            <a:pPr marL="0" lvl="0" indent="0" algn="ctr" rtl="0">
              <a:spcBef>
                <a:spcPts val="0"/>
              </a:spcBef>
              <a:spcAft>
                <a:spcPts val="0"/>
              </a:spcAft>
              <a:buNone/>
            </a:pPr>
            <a:endParaRPr sz="2555"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9"/>
          <p:cNvSpPr txBox="1">
            <a:spLocks noGrp="1"/>
          </p:cNvSpPr>
          <p:nvPr>
            <p:ph type="title"/>
          </p:nvPr>
        </p:nvSpPr>
        <p:spPr>
          <a:xfrm>
            <a:off x="265500" y="1371500"/>
            <a:ext cx="4045200" cy="1911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What does the diversity index value mean?</a:t>
            </a:r>
            <a:endParaRPr/>
          </a:p>
        </p:txBody>
      </p:sp>
      <p:sp>
        <p:nvSpPr>
          <p:cNvPr id="406" name="Google Shape;406;p69"/>
          <p:cNvSpPr txBox="1">
            <a:spLocks noGrp="1"/>
          </p:cNvSpPr>
          <p:nvPr>
            <p:ph type="body" idx="2"/>
          </p:nvPr>
        </p:nvSpPr>
        <p:spPr>
          <a:xfrm>
            <a:off x="4939500" y="1163700"/>
            <a:ext cx="3837000" cy="2816100"/>
          </a:xfrm>
          <a:prstGeom prst="rect">
            <a:avLst/>
          </a:prstGeom>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688"/>
              <a:buNone/>
            </a:pPr>
            <a:r>
              <a:rPr lang="en" sz="2850">
                <a:latin typeface="Times New Roman"/>
                <a:ea typeface="Times New Roman"/>
                <a:cs typeface="Times New Roman"/>
                <a:sym typeface="Times New Roman"/>
              </a:rPr>
              <a:t>The larger the SDI the more diverse the community. </a:t>
            </a:r>
            <a:endParaRPr sz="2850">
              <a:latin typeface="Times New Roman"/>
              <a:ea typeface="Times New Roman"/>
              <a:cs typeface="Times New Roman"/>
              <a:sym typeface="Times New Roman"/>
            </a:endParaRPr>
          </a:p>
          <a:p>
            <a:pPr marL="0" lvl="0" indent="0" algn="l" rtl="0">
              <a:lnSpc>
                <a:spcPct val="95000"/>
              </a:lnSpc>
              <a:spcBef>
                <a:spcPts val="1200"/>
              </a:spcBef>
              <a:spcAft>
                <a:spcPts val="1200"/>
              </a:spcAft>
              <a:buSzPts val="688"/>
              <a:buNone/>
            </a:pPr>
            <a:r>
              <a:rPr lang="en" sz="2100">
                <a:latin typeface="Times New Roman"/>
                <a:ea typeface="Times New Roman"/>
                <a:cs typeface="Times New Roman"/>
                <a:sym typeface="Times New Roman"/>
              </a:rPr>
              <a:t>When ecosystems are more diverse, they are better able to withstand environmental stressors/changes. When a more ecologically complex ecosystem is impacted by human activities and other  environmental pressures, there are likely to be organisms and interactions among organisms that can continue to exist despite the impact.</a:t>
            </a:r>
            <a:endParaRPr sz="285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0"/>
          <p:cNvSpPr txBox="1">
            <a:spLocks noGrp="1"/>
          </p:cNvSpPr>
          <p:nvPr>
            <p:ph type="title"/>
          </p:nvPr>
        </p:nvSpPr>
        <p:spPr>
          <a:xfrm>
            <a:off x="311700" y="410000"/>
            <a:ext cx="45837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diversity important?</a:t>
            </a:r>
            <a:endParaRPr/>
          </a:p>
        </p:txBody>
      </p:sp>
      <p:pic>
        <p:nvPicPr>
          <p:cNvPr id="412" name="Google Shape;412;p70"/>
          <p:cNvPicPr preferRelativeResize="0"/>
          <p:nvPr/>
        </p:nvPicPr>
        <p:blipFill>
          <a:blip r:embed="rId3">
            <a:alphaModFix/>
          </a:blip>
          <a:stretch>
            <a:fillRect/>
          </a:stretch>
        </p:blipFill>
        <p:spPr>
          <a:xfrm>
            <a:off x="426525" y="1017800"/>
            <a:ext cx="5378777" cy="3820899"/>
          </a:xfrm>
          <a:prstGeom prst="rect">
            <a:avLst/>
          </a:prstGeom>
          <a:noFill/>
          <a:ln>
            <a:noFill/>
          </a:ln>
        </p:spPr>
      </p:pic>
      <p:sp>
        <p:nvSpPr>
          <p:cNvPr id="413" name="Google Shape;413;p70"/>
          <p:cNvSpPr txBox="1"/>
          <p:nvPr/>
        </p:nvSpPr>
        <p:spPr>
          <a:xfrm>
            <a:off x="6305125" y="1136550"/>
            <a:ext cx="2527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Helps maintain ecosystem stability.</a:t>
            </a:r>
            <a:endParaRPr sz="3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1"/>
          <p:cNvSpPr txBox="1">
            <a:spLocks noGrp="1"/>
          </p:cNvSpPr>
          <p:nvPr>
            <p:ph type="title"/>
          </p:nvPr>
        </p:nvSpPr>
        <p:spPr>
          <a:xfrm>
            <a:off x="3612775" y="205450"/>
            <a:ext cx="46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Calculate Simpson’s Diversity for each community</a:t>
            </a:r>
            <a:endParaRPr/>
          </a:p>
        </p:txBody>
      </p:sp>
      <p:sp>
        <p:nvSpPr>
          <p:cNvPr id="419" name="Google Shape;419;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20" name="Google Shape;420;p71"/>
          <p:cNvSpPr txBox="1"/>
          <p:nvPr/>
        </p:nvSpPr>
        <p:spPr>
          <a:xfrm>
            <a:off x="2443575" y="4530850"/>
            <a:ext cx="63888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500">
                <a:solidFill>
                  <a:srgbClr val="38761D"/>
                </a:solidFill>
              </a:rPr>
              <a:t>Which community has more biodiversity? What is your evidence?</a:t>
            </a:r>
            <a:endParaRPr>
              <a:highlight>
                <a:srgbClr val="FFFF00"/>
              </a:highlight>
            </a:endParaRPr>
          </a:p>
        </p:txBody>
      </p:sp>
      <p:sp>
        <p:nvSpPr>
          <p:cNvPr id="421" name="Google Shape;421;p71"/>
          <p:cNvSpPr txBox="1"/>
          <p:nvPr/>
        </p:nvSpPr>
        <p:spPr>
          <a:xfrm>
            <a:off x="6827325" y="4506375"/>
            <a:ext cx="114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00"/>
                </a:highlight>
              </a:rPr>
              <a:t>-</a:t>
            </a:r>
            <a:endParaRPr>
              <a:highlight>
                <a:srgbClr val="FFFF00"/>
              </a:highlight>
            </a:endParaRPr>
          </a:p>
        </p:txBody>
      </p:sp>
      <p:sp>
        <p:nvSpPr>
          <p:cNvPr id="422" name="Google Shape;422;p71"/>
          <p:cNvSpPr txBox="1"/>
          <p:nvPr/>
        </p:nvSpPr>
        <p:spPr>
          <a:xfrm>
            <a:off x="260750" y="2416500"/>
            <a:ext cx="1760400" cy="2897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100" i="1">
                <a:solidFill>
                  <a:srgbClr val="000000"/>
                </a:solidFill>
                <a:latin typeface="Times New Roman"/>
                <a:ea typeface="Times New Roman"/>
                <a:cs typeface="Times New Roman"/>
                <a:sym typeface="Times New Roman"/>
              </a:rPr>
              <a:t>n</a:t>
            </a:r>
            <a:r>
              <a:rPr lang="en" sz="1100">
                <a:solidFill>
                  <a:srgbClr val="000000"/>
                </a:solidFill>
                <a:latin typeface="Helvetica Neue"/>
                <a:ea typeface="Helvetica Neue"/>
                <a:cs typeface="Helvetica Neue"/>
                <a:sym typeface="Helvetica Neue"/>
              </a:rPr>
              <a:t> = the total number of organisms of a particular species </a:t>
            </a:r>
            <a:endParaRPr sz="11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1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1100" i="1">
                <a:solidFill>
                  <a:srgbClr val="000000"/>
                </a:solidFill>
                <a:latin typeface="Times New Roman"/>
                <a:ea typeface="Times New Roman"/>
                <a:cs typeface="Times New Roman"/>
                <a:sym typeface="Times New Roman"/>
              </a:rPr>
              <a:t>N</a:t>
            </a:r>
            <a:r>
              <a:rPr lang="en" sz="1100">
                <a:solidFill>
                  <a:srgbClr val="000000"/>
                </a:solidFill>
                <a:latin typeface="Helvetica Neue"/>
                <a:ea typeface="Helvetica Neue"/>
                <a:cs typeface="Helvetica Neue"/>
                <a:sym typeface="Helvetica Neue"/>
              </a:rPr>
              <a:t> = total number of organisms of all species</a:t>
            </a:r>
            <a:endParaRPr sz="11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100">
              <a:latin typeface="Helvetica Neue"/>
              <a:ea typeface="Helvetica Neue"/>
              <a:cs typeface="Helvetica Neue"/>
              <a:sym typeface="Helvetica Neue"/>
            </a:endParaRPr>
          </a:p>
          <a:p>
            <a:pPr marL="0" lvl="0" indent="0" algn="l" rtl="0">
              <a:spcBef>
                <a:spcPts val="0"/>
              </a:spcBef>
              <a:spcAft>
                <a:spcPts val="0"/>
              </a:spcAft>
              <a:buNone/>
            </a:pPr>
            <a:endParaRPr sz="1100">
              <a:latin typeface="Helvetica Neue"/>
              <a:ea typeface="Helvetica Neue"/>
              <a:cs typeface="Helvetica Neue"/>
              <a:sym typeface="Helvetica Neue"/>
            </a:endParaRPr>
          </a:p>
          <a:p>
            <a:pPr marL="0" lvl="0" indent="0" algn="l" rtl="0">
              <a:spcBef>
                <a:spcPts val="0"/>
              </a:spcBef>
              <a:spcAft>
                <a:spcPts val="0"/>
              </a:spcAft>
              <a:buNone/>
            </a:pPr>
            <a:endParaRPr sz="1100">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02124"/>
                </a:solidFill>
                <a:highlight>
                  <a:srgbClr val="FFFFFF"/>
                </a:highlight>
                <a:latin typeface="Roboto"/>
                <a:ea typeface="Roboto"/>
                <a:cs typeface="Roboto"/>
                <a:sym typeface="Roboto"/>
              </a:rPr>
              <a:t>With this </a:t>
            </a:r>
            <a:r>
              <a:rPr lang="en" sz="1700" b="1">
                <a:solidFill>
                  <a:srgbClr val="202124"/>
                </a:solidFill>
                <a:highlight>
                  <a:srgbClr val="FFFFFF"/>
                </a:highlight>
                <a:latin typeface="Roboto"/>
                <a:ea typeface="Roboto"/>
                <a:cs typeface="Roboto"/>
                <a:sym typeface="Roboto"/>
              </a:rPr>
              <a:t>index</a:t>
            </a:r>
            <a:r>
              <a:rPr lang="en" sz="1700">
                <a:solidFill>
                  <a:srgbClr val="202124"/>
                </a:solidFill>
                <a:highlight>
                  <a:srgbClr val="FFFFFF"/>
                </a:highlight>
                <a:latin typeface="Roboto"/>
                <a:ea typeface="Roboto"/>
                <a:cs typeface="Roboto"/>
                <a:sym typeface="Roboto"/>
              </a:rPr>
              <a:t>, 1 represents infinite </a:t>
            </a:r>
            <a:r>
              <a:rPr lang="en" sz="1700" b="1">
                <a:solidFill>
                  <a:srgbClr val="202124"/>
                </a:solidFill>
                <a:highlight>
                  <a:srgbClr val="FFFFFF"/>
                </a:highlight>
                <a:latin typeface="Roboto"/>
                <a:ea typeface="Roboto"/>
                <a:cs typeface="Roboto"/>
                <a:sym typeface="Roboto"/>
              </a:rPr>
              <a:t>diversity</a:t>
            </a:r>
            <a:r>
              <a:rPr lang="en" sz="1700">
                <a:solidFill>
                  <a:srgbClr val="202124"/>
                </a:solidFill>
                <a:highlight>
                  <a:srgbClr val="FFFFFF"/>
                </a:highlight>
                <a:latin typeface="Roboto"/>
                <a:ea typeface="Roboto"/>
                <a:cs typeface="Roboto"/>
                <a:sym typeface="Roboto"/>
              </a:rPr>
              <a:t> and 0, no </a:t>
            </a:r>
            <a:r>
              <a:rPr lang="en" sz="1700" b="1">
                <a:solidFill>
                  <a:srgbClr val="202124"/>
                </a:solidFill>
                <a:highlight>
                  <a:srgbClr val="FFFFFF"/>
                </a:highlight>
                <a:latin typeface="Roboto"/>
                <a:ea typeface="Roboto"/>
                <a:cs typeface="Roboto"/>
                <a:sym typeface="Roboto"/>
              </a:rPr>
              <a:t>diversity</a:t>
            </a:r>
            <a:endParaRPr sz="1600">
              <a:latin typeface="Helvetica Neue"/>
              <a:ea typeface="Helvetica Neue"/>
              <a:cs typeface="Helvetica Neue"/>
              <a:sym typeface="Helvetica Neue"/>
            </a:endParaRPr>
          </a:p>
        </p:txBody>
      </p:sp>
      <p:sp>
        <p:nvSpPr>
          <p:cNvPr id="423" name="Google Shape;423;p71"/>
          <p:cNvSpPr txBox="1"/>
          <p:nvPr/>
        </p:nvSpPr>
        <p:spPr>
          <a:xfrm>
            <a:off x="3776625" y="215497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4" name="Google Shape;424;p71"/>
          <p:cNvSpPr txBox="1"/>
          <p:nvPr/>
        </p:nvSpPr>
        <p:spPr>
          <a:xfrm>
            <a:off x="4861300" y="215497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5" name="Google Shape;425;p71"/>
          <p:cNvSpPr txBox="1"/>
          <p:nvPr/>
        </p:nvSpPr>
        <p:spPr>
          <a:xfrm>
            <a:off x="6139725" y="21165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6" name="Google Shape;426;p71"/>
          <p:cNvSpPr txBox="1"/>
          <p:nvPr/>
        </p:nvSpPr>
        <p:spPr>
          <a:xfrm>
            <a:off x="7217775" y="215497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7" name="Google Shape;427;p71"/>
          <p:cNvSpPr txBox="1"/>
          <p:nvPr/>
        </p:nvSpPr>
        <p:spPr>
          <a:xfrm>
            <a:off x="3776625" y="257175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8" name="Google Shape;428;p71"/>
          <p:cNvSpPr txBox="1"/>
          <p:nvPr/>
        </p:nvSpPr>
        <p:spPr>
          <a:xfrm>
            <a:off x="7522575" y="245977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29" name="Google Shape;429;p71"/>
          <p:cNvSpPr txBox="1"/>
          <p:nvPr/>
        </p:nvSpPr>
        <p:spPr>
          <a:xfrm>
            <a:off x="6139725" y="257175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0" name="Google Shape;430;p71"/>
          <p:cNvSpPr txBox="1"/>
          <p:nvPr/>
        </p:nvSpPr>
        <p:spPr>
          <a:xfrm>
            <a:off x="4756875" y="257175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1" name="Google Shape;431;p71"/>
          <p:cNvSpPr txBox="1"/>
          <p:nvPr/>
        </p:nvSpPr>
        <p:spPr>
          <a:xfrm>
            <a:off x="3715900" y="306152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2" name="Google Shape;432;p71"/>
          <p:cNvSpPr txBox="1"/>
          <p:nvPr/>
        </p:nvSpPr>
        <p:spPr>
          <a:xfrm>
            <a:off x="4908450" y="31185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3" name="Google Shape;433;p71"/>
          <p:cNvSpPr txBox="1"/>
          <p:nvPr/>
        </p:nvSpPr>
        <p:spPr>
          <a:xfrm>
            <a:off x="6205950" y="3061525"/>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4" name="Google Shape;434;p71"/>
          <p:cNvSpPr txBox="1"/>
          <p:nvPr/>
        </p:nvSpPr>
        <p:spPr>
          <a:xfrm>
            <a:off x="3552800" y="35513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5" name="Google Shape;435;p71"/>
          <p:cNvSpPr txBox="1"/>
          <p:nvPr/>
        </p:nvSpPr>
        <p:spPr>
          <a:xfrm>
            <a:off x="7426850" y="32709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6" name="Google Shape;436;p71"/>
          <p:cNvSpPr txBox="1"/>
          <p:nvPr/>
        </p:nvSpPr>
        <p:spPr>
          <a:xfrm>
            <a:off x="4861300" y="366525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7" name="Google Shape;437;p71"/>
          <p:cNvSpPr txBox="1"/>
          <p:nvPr/>
        </p:nvSpPr>
        <p:spPr>
          <a:xfrm>
            <a:off x="6169800" y="35513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38" name="Google Shape;438;p71"/>
          <p:cNvSpPr txBox="1"/>
          <p:nvPr/>
        </p:nvSpPr>
        <p:spPr>
          <a:xfrm>
            <a:off x="7426850" y="3551300"/>
            <a:ext cx="7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pic>
        <p:nvPicPr>
          <p:cNvPr id="439" name="Google Shape;439;p71"/>
          <p:cNvPicPr preferRelativeResize="0"/>
          <p:nvPr/>
        </p:nvPicPr>
        <p:blipFill rotWithShape="1">
          <a:blip r:embed="rId3">
            <a:alphaModFix/>
          </a:blip>
          <a:srcRect t="1623"/>
          <a:stretch/>
        </p:blipFill>
        <p:spPr>
          <a:xfrm>
            <a:off x="152400" y="152400"/>
            <a:ext cx="2967005" cy="2002575"/>
          </a:xfrm>
          <a:prstGeom prst="rect">
            <a:avLst/>
          </a:prstGeom>
          <a:noFill/>
          <a:ln>
            <a:noFill/>
          </a:ln>
        </p:spPr>
      </p:pic>
      <p:pic>
        <p:nvPicPr>
          <p:cNvPr id="440" name="Google Shape;440;p71"/>
          <p:cNvPicPr preferRelativeResize="0"/>
          <p:nvPr/>
        </p:nvPicPr>
        <p:blipFill>
          <a:blip r:embed="rId4">
            <a:alphaModFix/>
          </a:blip>
          <a:stretch>
            <a:fillRect/>
          </a:stretch>
        </p:blipFill>
        <p:spPr>
          <a:xfrm>
            <a:off x="2934525" y="1152475"/>
            <a:ext cx="5481257"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444"/>
        <p:cNvGrpSpPr/>
        <p:nvPr/>
      </p:nvGrpSpPr>
      <p:grpSpPr>
        <a:xfrm>
          <a:off x="0" y="0"/>
          <a:ext cx="0" cy="0"/>
          <a:chOff x="0" y="0"/>
          <a:chExt cx="0" cy="0"/>
        </a:xfrm>
      </p:grpSpPr>
      <p:sp>
        <p:nvSpPr>
          <p:cNvPr id="445" name="Google Shape;445;p72"/>
          <p:cNvSpPr txBox="1">
            <a:spLocks noGrp="1"/>
          </p:cNvSpPr>
          <p:nvPr>
            <p:ph type="ctrTitle"/>
          </p:nvPr>
        </p:nvSpPr>
        <p:spPr>
          <a:xfrm>
            <a:off x="187075" y="-59800"/>
            <a:ext cx="8520600" cy="8700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1200"/>
              </a:spcAft>
              <a:buNone/>
            </a:pPr>
            <a:r>
              <a:rPr lang="en" sz="3000">
                <a:solidFill>
                  <a:srgbClr val="38761D"/>
                </a:solidFill>
              </a:rPr>
              <a:t>Elephants of Zimbabwe</a:t>
            </a:r>
            <a:endParaRPr sz="3000"/>
          </a:p>
        </p:txBody>
      </p:sp>
      <p:sp>
        <p:nvSpPr>
          <p:cNvPr id="446" name="Google Shape;446;p72"/>
          <p:cNvSpPr txBox="1">
            <a:spLocks noGrp="1"/>
          </p:cNvSpPr>
          <p:nvPr>
            <p:ph type="subTitle" idx="1"/>
          </p:nvPr>
        </p:nvSpPr>
        <p:spPr>
          <a:xfrm>
            <a:off x="0" y="1078075"/>
            <a:ext cx="40263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https://qz.com/africa/2005322/zimbabwe-looks-to-elephant-hunting-for-revenue-lost-during-covid/</a:t>
            </a:r>
            <a:endParaRPr/>
          </a:p>
        </p:txBody>
      </p:sp>
      <p:pic>
        <p:nvPicPr>
          <p:cNvPr id="447" name="Google Shape;447;p72"/>
          <p:cNvPicPr preferRelativeResize="0"/>
          <p:nvPr/>
        </p:nvPicPr>
        <p:blipFill>
          <a:blip r:embed="rId3">
            <a:alphaModFix/>
          </a:blip>
          <a:stretch>
            <a:fillRect/>
          </a:stretch>
        </p:blipFill>
        <p:spPr>
          <a:xfrm>
            <a:off x="6036350" y="-59800"/>
            <a:ext cx="2733850" cy="2169725"/>
          </a:xfrm>
          <a:prstGeom prst="rect">
            <a:avLst/>
          </a:prstGeom>
          <a:noFill/>
          <a:ln>
            <a:noFill/>
          </a:ln>
        </p:spPr>
      </p:pic>
      <p:pic>
        <p:nvPicPr>
          <p:cNvPr id="448" name="Google Shape;448;p72"/>
          <p:cNvPicPr preferRelativeResize="0"/>
          <p:nvPr/>
        </p:nvPicPr>
        <p:blipFill>
          <a:blip r:embed="rId4">
            <a:alphaModFix/>
          </a:blip>
          <a:stretch>
            <a:fillRect/>
          </a:stretch>
        </p:blipFill>
        <p:spPr>
          <a:xfrm>
            <a:off x="152400" y="2023075"/>
            <a:ext cx="1304925" cy="1600200"/>
          </a:xfrm>
          <a:prstGeom prst="rect">
            <a:avLst/>
          </a:prstGeom>
          <a:noFill/>
          <a:ln>
            <a:noFill/>
          </a:ln>
        </p:spPr>
      </p:pic>
      <p:sp>
        <p:nvSpPr>
          <p:cNvPr id="449" name="Google Shape;449;p72"/>
          <p:cNvSpPr txBox="1"/>
          <p:nvPr/>
        </p:nvSpPr>
        <p:spPr>
          <a:xfrm>
            <a:off x="1625425" y="2081800"/>
            <a:ext cx="20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450" name="Google Shape;450;p72"/>
          <p:cNvGraphicFramePr/>
          <p:nvPr/>
        </p:nvGraphicFramePr>
        <p:xfrm>
          <a:off x="1600200" y="2081800"/>
          <a:ext cx="5943600" cy="2340293"/>
        </p:xfrm>
        <a:graphic>
          <a:graphicData uri="http://schemas.openxmlformats.org/drawingml/2006/table">
            <a:tbl>
              <a:tblPr>
                <a:noFill/>
                <a:tableStyleId>{23DDAF4B-FD64-4F61-806A-63DF1BC95E89}</a:tableStyleId>
              </a:tblPr>
              <a:tblGrid>
                <a:gridCol w="594360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b="1">
                          <a:solidFill>
                            <a:srgbClr val="595959"/>
                          </a:solidFill>
                        </a:rPr>
                        <a:t>Describe </a:t>
                      </a:r>
                      <a:r>
                        <a:rPr lang="en">
                          <a:solidFill>
                            <a:srgbClr val="595959"/>
                          </a:solidFill>
                        </a:rPr>
                        <a:t>the state of elephants of Zimbabwe</a:t>
                      </a: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1200"/>
                        </a:spcAft>
                        <a:buNone/>
                      </a:pPr>
                      <a:endParaRPr>
                        <a:solidFill>
                          <a:srgbClr val="595959"/>
                        </a:solidFill>
                      </a:endParaRPr>
                    </a:p>
                  </a:txBody>
                  <a:tcPr marL="63500" marR="63500" marT="63500" marB="63500"/>
                </a:tc>
                <a:extLst>
                  <a:ext uri="{0D108BD9-81ED-4DB2-BD59-A6C34878D82A}">
                    <a16:rowId xmlns:a16="http://schemas.microsoft.com/office/drawing/2014/main" val="10000"/>
                  </a:ext>
                </a:extLst>
              </a:tr>
            </a:tbl>
          </a:graphicData>
        </a:graphic>
      </p:graphicFrame>
      <p:sp>
        <p:nvSpPr>
          <p:cNvPr id="451" name="Google Shape;451;p72"/>
          <p:cNvSpPr txBox="1"/>
          <p:nvPr/>
        </p:nvSpPr>
        <p:spPr>
          <a:xfrm>
            <a:off x="1470300" y="2175475"/>
            <a:ext cx="3000000" cy="30000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38761D"/>
              </a:buClr>
              <a:buSzPts val="1400"/>
              <a:buAutoNum type="arabicParenR"/>
            </a:pPr>
            <a:r>
              <a:rPr lang="en">
                <a:solidFill>
                  <a:srgbClr val="38761D"/>
                </a:solidFill>
              </a:rPr>
              <a:t>Color Zimbabwe on map</a:t>
            </a:r>
            <a:endParaRPr>
              <a:solidFill>
                <a:srgbClr val="38761D"/>
              </a:solidFill>
            </a:endParaRPr>
          </a:p>
          <a:p>
            <a:pPr marL="457200" lvl="0" indent="-317500" algn="l" rtl="0">
              <a:lnSpc>
                <a:spcPct val="115000"/>
              </a:lnSpc>
              <a:spcBef>
                <a:spcPts val="0"/>
              </a:spcBef>
              <a:spcAft>
                <a:spcPts val="0"/>
              </a:spcAft>
              <a:buClr>
                <a:srgbClr val="38761D"/>
              </a:buClr>
              <a:buSzPts val="1400"/>
              <a:buAutoNum type="arabicParenR"/>
            </a:pPr>
            <a:r>
              <a:rPr lang="en">
                <a:solidFill>
                  <a:srgbClr val="595959"/>
                </a:solidFill>
              </a:rPr>
              <a:t>Scan, read, and describe</a:t>
            </a:r>
            <a:endParaRPr>
              <a:solidFill>
                <a:srgbClr val="595959"/>
              </a:solidFill>
            </a:endParaRPr>
          </a:p>
          <a:p>
            <a:pPr marL="0" lvl="0" indent="0" algn="l" rtl="0">
              <a:lnSpc>
                <a:spcPct val="115000"/>
              </a:lnSpc>
              <a:spcBef>
                <a:spcPts val="1200"/>
              </a:spcBef>
              <a:spcAft>
                <a:spcPts val="1200"/>
              </a:spcAft>
              <a:buNone/>
            </a:pPr>
            <a:r>
              <a:rPr lang="en" sz="1000" u="sng">
                <a:solidFill>
                  <a:srgbClr val="1155CC"/>
                </a:solidFill>
                <a:hlinkClick r:id="rId5">
                  <a:extLst>
                    <a:ext uri="{A12FA001-AC4F-418D-AE19-62706E023703}">
                      <ahyp:hlinkClr xmlns:ahyp="http://schemas.microsoft.com/office/drawing/2018/hyperlinkcolor" val="tx"/>
                    </a:ext>
                  </a:extLst>
                </a:hlinkClick>
              </a:rPr>
              <a:t>https://qz.com/africa/2005322/zimbabwe-looks-to-elephant-hunting-for-revenue-lost-during-covid/</a:t>
            </a:r>
            <a:endParaRPr b="1">
              <a:solidFill>
                <a:srgbClr val="595959"/>
              </a:solidFill>
            </a:endParaRPr>
          </a:p>
        </p:txBody>
      </p:sp>
      <p:pic>
        <p:nvPicPr>
          <p:cNvPr id="452" name="Google Shape;452;p72"/>
          <p:cNvPicPr preferRelativeResize="0"/>
          <p:nvPr/>
        </p:nvPicPr>
        <p:blipFill rotWithShape="1">
          <a:blip r:embed="rId6">
            <a:alphaModFix/>
          </a:blip>
          <a:srcRect/>
          <a:stretch/>
        </p:blipFill>
        <p:spPr>
          <a:xfrm>
            <a:off x="5984050" y="2023075"/>
            <a:ext cx="2838450" cy="299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89EE1"/>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ctrTitle"/>
          </p:nvPr>
        </p:nvSpPr>
        <p:spPr>
          <a:xfrm>
            <a:off x="168158" y="28128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80">
                <a:solidFill>
                  <a:srgbClr val="22228B"/>
                </a:solidFill>
              </a:rPr>
              <a:t>This is Part I of the Elephant Slides. </a:t>
            </a:r>
            <a:endParaRPr sz="3680">
              <a:solidFill>
                <a:srgbClr val="22228B"/>
              </a:solidFill>
            </a:endParaRPr>
          </a:p>
          <a:p>
            <a:pPr marL="0" lvl="0" indent="0" algn="ctr" rtl="0">
              <a:spcBef>
                <a:spcPts val="0"/>
              </a:spcBef>
              <a:spcAft>
                <a:spcPts val="0"/>
              </a:spcAft>
              <a:buSzPts val="990"/>
              <a:buNone/>
            </a:pPr>
            <a:r>
              <a:rPr lang="en" sz="3580">
                <a:solidFill>
                  <a:srgbClr val="22228B"/>
                </a:solidFill>
              </a:rPr>
              <a:t>Please do these at your own pace, filling in </a:t>
            </a:r>
            <a:r>
              <a:rPr lang="en" sz="3580">
                <a:solidFill>
                  <a:srgbClr val="22228B"/>
                </a:solidFill>
                <a:highlight>
                  <a:srgbClr val="FFFF00"/>
                </a:highlight>
              </a:rPr>
              <a:t>highlighted </a:t>
            </a:r>
            <a:r>
              <a:rPr lang="en" sz="3580">
                <a:solidFill>
                  <a:srgbClr val="22228B"/>
                </a:solidFill>
              </a:rPr>
              <a:t>portions on most slides and/or worksheet</a:t>
            </a: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r>
              <a:rPr lang="en" sz="3580">
                <a:solidFill>
                  <a:srgbClr val="22228B"/>
                </a:solidFill>
              </a:rPr>
              <a:t>Thanks for your hard work on slides </a:t>
            </a:r>
            <a:endParaRPr sz="3580">
              <a:solidFill>
                <a:srgbClr val="22228B"/>
              </a:solidFill>
            </a:endParaRPr>
          </a:p>
        </p:txBody>
      </p:sp>
      <p:sp>
        <p:nvSpPr>
          <p:cNvPr id="458" name="Google Shape;458;p73"/>
          <p:cNvSpPr txBox="1">
            <a:spLocks noGrp="1"/>
          </p:cNvSpPr>
          <p:nvPr>
            <p:ph type="subTitle" idx="1"/>
          </p:nvPr>
        </p:nvSpPr>
        <p:spPr>
          <a:xfrm>
            <a:off x="0" y="1580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4"/>
          <p:cNvSpPr txBox="1">
            <a:spLocks noGrp="1"/>
          </p:cNvSpPr>
          <p:nvPr>
            <p:ph type="ctrTitle"/>
          </p:nvPr>
        </p:nvSpPr>
        <p:spPr>
          <a:xfrm>
            <a:off x="-1132042" y="5191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u="sng"/>
          </a:p>
          <a:p>
            <a:pPr marL="0" lvl="0" indent="0" algn="ctr" rtl="0">
              <a:spcBef>
                <a:spcPts val="0"/>
              </a:spcBef>
              <a:spcAft>
                <a:spcPts val="0"/>
              </a:spcAft>
              <a:buNone/>
            </a:pPr>
            <a:endParaRPr/>
          </a:p>
        </p:txBody>
      </p:sp>
      <p:sp>
        <p:nvSpPr>
          <p:cNvPr id="464" name="Google Shape;464;p74"/>
          <p:cNvSpPr txBox="1">
            <a:spLocks noGrp="1"/>
          </p:cNvSpPr>
          <p:nvPr>
            <p:ph type="subTitle" idx="1"/>
          </p:nvPr>
        </p:nvSpPr>
        <p:spPr>
          <a:xfrm>
            <a:off x="1257200" y="1308725"/>
            <a:ext cx="3951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u="sng">
                <a:solidFill>
                  <a:schemeClr val="hlink"/>
                </a:solidFill>
                <a:hlinkClick r:id="rId3"/>
              </a:rPr>
              <a:t>Worksheet 2</a:t>
            </a:r>
            <a:r>
              <a:rPr lang="en" sz="4100"/>
              <a:t> (8.3)</a:t>
            </a:r>
            <a:endParaRPr sz="4100"/>
          </a:p>
        </p:txBody>
      </p:sp>
      <p:pic>
        <p:nvPicPr>
          <p:cNvPr id="465" name="Google Shape;465;p74"/>
          <p:cNvPicPr preferRelativeResize="0"/>
          <p:nvPr/>
        </p:nvPicPr>
        <p:blipFill>
          <a:blip r:embed="rId4">
            <a:alphaModFix/>
          </a:blip>
          <a:stretch>
            <a:fillRect/>
          </a:stretch>
        </p:blipFill>
        <p:spPr>
          <a:xfrm>
            <a:off x="6746803" y="126853"/>
            <a:ext cx="2258525" cy="4505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75"/>
          <p:cNvPicPr preferRelativeResize="0"/>
          <p:nvPr/>
        </p:nvPicPr>
        <p:blipFill>
          <a:blip r:embed="rId3">
            <a:alphaModFix/>
          </a:blip>
          <a:stretch>
            <a:fillRect/>
          </a:stretch>
        </p:blipFill>
        <p:spPr>
          <a:xfrm>
            <a:off x="454025" y="2999233"/>
            <a:ext cx="1461250" cy="1461275"/>
          </a:xfrm>
          <a:prstGeom prst="rect">
            <a:avLst/>
          </a:prstGeom>
          <a:noFill/>
          <a:ln>
            <a:noFill/>
          </a:ln>
        </p:spPr>
      </p:pic>
      <p:pic>
        <p:nvPicPr>
          <p:cNvPr id="471" name="Google Shape;471;p75"/>
          <p:cNvPicPr preferRelativeResize="0"/>
          <p:nvPr/>
        </p:nvPicPr>
        <p:blipFill>
          <a:blip r:embed="rId4">
            <a:alphaModFix/>
          </a:blip>
          <a:stretch>
            <a:fillRect/>
          </a:stretch>
        </p:blipFill>
        <p:spPr>
          <a:xfrm>
            <a:off x="769960" y="58625"/>
            <a:ext cx="2092941" cy="2681726"/>
          </a:xfrm>
          <a:prstGeom prst="rect">
            <a:avLst/>
          </a:prstGeom>
          <a:noFill/>
          <a:ln>
            <a:noFill/>
          </a:ln>
        </p:spPr>
      </p:pic>
      <p:pic>
        <p:nvPicPr>
          <p:cNvPr id="472" name="Google Shape;472;p75"/>
          <p:cNvPicPr preferRelativeResize="0"/>
          <p:nvPr/>
        </p:nvPicPr>
        <p:blipFill>
          <a:blip r:embed="rId5">
            <a:alphaModFix/>
          </a:blip>
          <a:stretch>
            <a:fillRect/>
          </a:stretch>
        </p:blipFill>
        <p:spPr>
          <a:xfrm>
            <a:off x="3470025" y="241000"/>
            <a:ext cx="4743450" cy="2212550"/>
          </a:xfrm>
          <a:prstGeom prst="rect">
            <a:avLst/>
          </a:prstGeom>
          <a:noFill/>
          <a:ln>
            <a:noFill/>
          </a:ln>
        </p:spPr>
      </p:pic>
      <p:pic>
        <p:nvPicPr>
          <p:cNvPr id="473" name="Google Shape;473;p75"/>
          <p:cNvPicPr preferRelativeResize="0"/>
          <p:nvPr/>
        </p:nvPicPr>
        <p:blipFill>
          <a:blip r:embed="rId3">
            <a:alphaModFix/>
          </a:blip>
          <a:stretch>
            <a:fillRect/>
          </a:stretch>
        </p:blipFill>
        <p:spPr>
          <a:xfrm>
            <a:off x="9732682" y="2834125"/>
            <a:ext cx="501568" cy="338700"/>
          </a:xfrm>
          <a:prstGeom prst="rect">
            <a:avLst/>
          </a:prstGeom>
          <a:noFill/>
          <a:ln>
            <a:noFill/>
          </a:ln>
        </p:spPr>
      </p:pic>
      <p:sp>
        <p:nvSpPr>
          <p:cNvPr id="474" name="Google Shape;474;p75"/>
          <p:cNvSpPr txBox="1"/>
          <p:nvPr/>
        </p:nvSpPr>
        <p:spPr>
          <a:xfrm>
            <a:off x="2418375" y="3164100"/>
            <a:ext cx="4126500" cy="162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Comic Sans MS"/>
                <a:ea typeface="Comic Sans MS"/>
                <a:cs typeface="Comic Sans MS"/>
                <a:sym typeface="Comic Sans MS"/>
              </a:rPr>
              <a:t>Measure the elephant tusk shown in diagram in cm</a:t>
            </a: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r>
              <a:rPr lang="en" sz="1100">
                <a:latin typeface="Comic Sans MS"/>
                <a:ea typeface="Comic Sans MS"/>
                <a:cs typeface="Comic Sans MS"/>
                <a:sym typeface="Comic Sans MS"/>
              </a:rPr>
              <a:t>The pulp cavity is connected to the elephant’s face. How much of the tusk is in the elephant’s skull?</a:t>
            </a: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endParaRPr sz="1100">
              <a:latin typeface="Comic Sans MS"/>
              <a:ea typeface="Comic Sans MS"/>
              <a:cs typeface="Comic Sans MS"/>
              <a:sym typeface="Comic Sans MS"/>
            </a:endParaRPr>
          </a:p>
          <a:p>
            <a:pPr marL="0" lvl="0" indent="0" algn="l" rtl="0">
              <a:spcBef>
                <a:spcPts val="0"/>
              </a:spcBef>
              <a:spcAft>
                <a:spcPts val="0"/>
              </a:spcAft>
              <a:buNone/>
            </a:pPr>
            <a:r>
              <a:rPr lang="en" sz="1100">
                <a:latin typeface="Comic Sans MS"/>
                <a:ea typeface="Comic Sans MS"/>
                <a:cs typeface="Comic Sans MS"/>
                <a:sym typeface="Comic Sans MS"/>
              </a:rPr>
              <a:t>Look at a 3D model of an elephant skull. </a:t>
            </a:r>
            <a:r>
              <a:rPr lang="en" sz="1100" b="1">
                <a:latin typeface="Comic Sans MS"/>
                <a:ea typeface="Comic Sans MS"/>
                <a:cs typeface="Comic Sans MS"/>
                <a:sym typeface="Comic Sans MS"/>
              </a:rPr>
              <a:t>Pose</a:t>
            </a:r>
            <a:r>
              <a:rPr lang="en" sz="1100">
                <a:latin typeface="Comic Sans MS"/>
                <a:ea typeface="Comic Sans MS"/>
                <a:cs typeface="Comic Sans MS"/>
                <a:sym typeface="Comic Sans MS"/>
              </a:rPr>
              <a:t> a question about elephant tusks</a:t>
            </a:r>
            <a:endParaRPr/>
          </a:p>
        </p:txBody>
      </p:sp>
      <p:pic>
        <p:nvPicPr>
          <p:cNvPr id="475" name="Google Shape;475;p75"/>
          <p:cNvPicPr preferRelativeResize="0"/>
          <p:nvPr/>
        </p:nvPicPr>
        <p:blipFill>
          <a:blip r:embed="rId6">
            <a:alphaModFix/>
          </a:blip>
          <a:stretch>
            <a:fillRect/>
          </a:stretch>
        </p:blipFill>
        <p:spPr>
          <a:xfrm>
            <a:off x="7874250" y="25288"/>
            <a:ext cx="561975" cy="714375"/>
          </a:xfrm>
          <a:prstGeom prst="rect">
            <a:avLst/>
          </a:prstGeom>
          <a:noFill/>
          <a:ln>
            <a:noFill/>
          </a:ln>
        </p:spPr>
      </p:pic>
      <p:sp>
        <p:nvSpPr>
          <p:cNvPr id="476" name="Google Shape;476;p75"/>
          <p:cNvSpPr txBox="1"/>
          <p:nvPr/>
        </p:nvSpPr>
        <p:spPr>
          <a:xfrm>
            <a:off x="5185025" y="182375"/>
            <a:ext cx="277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Investigate: Elephant Tusks</a:t>
            </a:r>
            <a:endParaRPr>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6"/>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
              <a:t>Communication among elephants</a:t>
            </a:r>
            <a:endParaRPr/>
          </a:p>
        </p:txBody>
      </p:sp>
      <p:sp>
        <p:nvSpPr>
          <p:cNvPr id="482" name="Google Shape;482;p76"/>
          <p:cNvSpPr txBox="1">
            <a:spLocks noGrp="1"/>
          </p:cNvSpPr>
          <p:nvPr>
            <p:ph type="body" idx="1"/>
          </p:nvPr>
        </p:nvSpPr>
        <p:spPr>
          <a:xfrm>
            <a:off x="5217575" y="1200150"/>
            <a:ext cx="3469200" cy="33945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 sz="2800" dirty="0"/>
              <a:t>What did you find most interesting?</a:t>
            </a:r>
            <a:endParaRPr sz="2800" dirty="0"/>
          </a:p>
          <a:p>
            <a:pPr marL="0" lvl="0" indent="0" algn="l" rtl="0">
              <a:spcBef>
                <a:spcPts val="1500"/>
              </a:spcBef>
              <a:spcAft>
                <a:spcPts val="0"/>
              </a:spcAft>
              <a:buNone/>
            </a:pPr>
            <a:r>
              <a:rPr lang="en" sz="2400" dirty="0">
                <a:highlight>
                  <a:srgbClr val="FFFF00"/>
                </a:highlight>
              </a:rPr>
              <a:t>-</a:t>
            </a:r>
            <a:endParaRPr sz="2400" dirty="0">
              <a:highlight>
                <a:srgbClr val="FFFF00"/>
              </a:highlight>
            </a:endParaRPr>
          </a:p>
          <a:p>
            <a:pPr marL="0" lvl="0" indent="0" algn="l" rtl="0">
              <a:spcBef>
                <a:spcPts val="1500"/>
              </a:spcBef>
              <a:spcAft>
                <a:spcPts val="0"/>
              </a:spcAft>
              <a:buClr>
                <a:schemeClr val="dk1"/>
              </a:buClr>
              <a:buSzPts val="1100"/>
              <a:buFont typeface="Arial"/>
              <a:buNone/>
            </a:pPr>
            <a:r>
              <a:rPr lang="en" sz="2400" dirty="0">
                <a:highlight>
                  <a:srgbClr val="FFFF00"/>
                </a:highlight>
              </a:rPr>
              <a:t>-</a:t>
            </a:r>
            <a:endParaRPr lang="en" dirty="0"/>
          </a:p>
        </p:txBody>
      </p:sp>
      <p:pic>
        <p:nvPicPr>
          <p:cNvPr id="483" name="Google Shape;483;p76" descr="Elephants can communicate over long distances using low-frequency sounds that travel both in the air and through the ground. Scientists are studying whether elephants can “hear” and interpret these ground vibrations.&#10;&#10;For decades, ecologist Caitlin O'Connell-Rodwell has been studying elephant communication in Etosha National Park in northern Namibia. A research associate at Stanford University School of Medicine, O'Connell-Rodwell observed that elephants seem to detect vibrations in the ground with their feet and trunk. In this video, we follow O'Connell-Rodwell as she investigates whether elephants can detect and interpret other elephants’ calls through the ground. Using amplifiers, speakers, geophones and video cameras, she designs an experiment to test how elephant herds respond to an alarm call that elephants produce to warn others of nearby predators, when it is played back through the ground.&#10;&#10;The video could be used when studying animal communication.  It provides students with the opportunity to learn about&#10;&#10;• how experiments are designed to test a hypothesis; and&#10;• how individuals can act on information and communicate it to others.&#10;&#10;There is an opportunity for students to analyze and interpret a graph at time 4:40 min. in the video. &#10;&#10;This video is based on the following research study: O’Connell-Rodwell, C. E., et al. Wild elephant (Loxodonta africana) breeding herds respond to artificially transmitted seismic stimuli. 2006. Behavioral Ecology and Sociobiology, April 2006, Volume 59, Issue 6, pp 842–850." title="Studying Elephant Communication | HHMI BioInteractive Video">
            <a:hlinkClick r:id="rId3"/>
          </p:cNvPr>
          <p:cNvPicPr preferRelativeResize="0"/>
          <p:nvPr/>
        </p:nvPicPr>
        <p:blipFill>
          <a:blip r:embed="rId4">
            <a:alphaModFix/>
          </a:blip>
          <a:stretch>
            <a:fillRect/>
          </a:stretch>
        </p:blipFill>
        <p:spPr>
          <a:xfrm>
            <a:off x="367925" y="1182900"/>
            <a:ext cx="4572000" cy="3429000"/>
          </a:xfrm>
          <a:prstGeom prst="rect">
            <a:avLst/>
          </a:prstGeom>
          <a:noFill/>
          <a:ln>
            <a:noFill/>
          </a:ln>
        </p:spPr>
      </p:pic>
      <p:sp>
        <p:nvSpPr>
          <p:cNvPr id="3" name="TextBox 2">
            <a:extLst>
              <a:ext uri="{FF2B5EF4-FFF2-40B4-BE49-F238E27FC236}">
                <a16:creationId xmlns:a16="http://schemas.microsoft.com/office/drawing/2014/main" id="{ED1674EB-79BD-28B2-EF3A-E05B831D8CC1}"/>
              </a:ext>
            </a:extLst>
          </p:cNvPr>
          <p:cNvSpPr txBox="1"/>
          <p:nvPr/>
        </p:nvSpPr>
        <p:spPr>
          <a:xfrm>
            <a:off x="5217575" y="4448984"/>
            <a:ext cx="3727712" cy="523220"/>
          </a:xfrm>
          <a:prstGeom prst="rect">
            <a:avLst/>
          </a:prstGeom>
          <a:noFill/>
        </p:spPr>
        <p:txBody>
          <a:bodyPr wrap="square">
            <a:spAutoFit/>
          </a:bodyPr>
          <a:lstStyle/>
          <a:p>
            <a:r>
              <a:rPr lang="en-US" dirty="0">
                <a:hlinkClick r:id="rId5"/>
              </a:rPr>
              <a:t>https://web.microsoftstream.com/video/59d2511c-a108-4fe0-92af-b1fe95b9d09e</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10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0"/>
          <p:cNvSpPr txBox="1">
            <a:spLocks noGrp="1"/>
          </p:cNvSpPr>
          <p:nvPr>
            <p:ph type="ctrTitle"/>
          </p:nvPr>
        </p:nvSpPr>
        <p:spPr>
          <a:xfrm>
            <a:off x="4648426" y="744575"/>
            <a:ext cx="4184100" cy="313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Teacher notes</a:t>
            </a:r>
            <a:endParaRPr/>
          </a:p>
        </p:txBody>
      </p:sp>
      <p:sp>
        <p:nvSpPr>
          <p:cNvPr id="253" name="Google Shape;253;p50"/>
          <p:cNvSpPr txBox="1">
            <a:spLocks noGrp="1"/>
          </p:cNvSpPr>
          <p:nvPr>
            <p:ph type="subTitle" idx="1"/>
          </p:nvPr>
        </p:nvSpPr>
        <p:spPr>
          <a:xfrm>
            <a:off x="3053775" y="1130050"/>
            <a:ext cx="57159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Elephant poop recipe</a:t>
            </a:r>
            <a:endParaRPr/>
          </a:p>
        </p:txBody>
      </p:sp>
      <p:pic>
        <p:nvPicPr>
          <p:cNvPr id="254" name="Google Shape;254;p50"/>
          <p:cNvPicPr preferRelativeResize="0"/>
          <p:nvPr/>
        </p:nvPicPr>
        <p:blipFill>
          <a:blip r:embed="rId3">
            <a:alphaModFix/>
          </a:blip>
          <a:stretch>
            <a:fillRect/>
          </a:stretch>
        </p:blipFill>
        <p:spPr>
          <a:xfrm>
            <a:off x="0" y="104225"/>
            <a:ext cx="2847800" cy="3004000"/>
          </a:xfrm>
          <a:prstGeom prst="rect">
            <a:avLst/>
          </a:prstGeom>
          <a:noFill/>
          <a:ln>
            <a:noFill/>
          </a:ln>
        </p:spPr>
      </p:pic>
      <p:pic>
        <p:nvPicPr>
          <p:cNvPr id="255" name="Google Shape;255;p50"/>
          <p:cNvPicPr preferRelativeResize="0"/>
          <p:nvPr/>
        </p:nvPicPr>
        <p:blipFill>
          <a:blip r:embed="rId4">
            <a:alphaModFix/>
          </a:blip>
          <a:stretch>
            <a:fillRect/>
          </a:stretch>
        </p:blipFill>
        <p:spPr>
          <a:xfrm>
            <a:off x="446525" y="3212725"/>
            <a:ext cx="2683950" cy="1789300"/>
          </a:xfrm>
          <a:prstGeom prst="rect">
            <a:avLst/>
          </a:prstGeom>
          <a:noFill/>
          <a:ln>
            <a:noFill/>
          </a:ln>
        </p:spPr>
      </p:pic>
      <p:pic>
        <p:nvPicPr>
          <p:cNvPr id="256" name="Google Shape;256;p50"/>
          <p:cNvPicPr preferRelativeResize="0"/>
          <p:nvPr/>
        </p:nvPicPr>
        <p:blipFill>
          <a:blip r:embed="rId5">
            <a:alphaModFix/>
          </a:blip>
          <a:stretch>
            <a:fillRect/>
          </a:stretch>
        </p:blipFill>
        <p:spPr>
          <a:xfrm>
            <a:off x="4413928" y="2711500"/>
            <a:ext cx="4051076" cy="227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91666"/>
              <a:buFont typeface="Arial"/>
              <a:buNone/>
            </a:pPr>
            <a:r>
              <a:rPr lang="en" sz="1200">
                <a:solidFill>
                  <a:srgbClr val="202124"/>
                </a:solidFill>
                <a:highlight>
                  <a:srgbClr val="FFFFFF"/>
                </a:highlight>
                <a:latin typeface="Roboto"/>
                <a:ea typeface="Roboto"/>
                <a:cs typeface="Roboto"/>
                <a:sym typeface="Roboto"/>
              </a:rPr>
              <a:t>Elephants live in </a:t>
            </a:r>
            <a:r>
              <a:rPr lang="en" sz="1200" b="1">
                <a:solidFill>
                  <a:srgbClr val="202124"/>
                </a:solidFill>
                <a:highlight>
                  <a:srgbClr val="FFFFFF"/>
                </a:highlight>
                <a:latin typeface="Roboto"/>
                <a:ea typeface="Roboto"/>
                <a:cs typeface="Roboto"/>
                <a:sym typeface="Roboto"/>
              </a:rPr>
              <a:t>tightly-bonded female-led herds</a:t>
            </a:r>
            <a:r>
              <a:rPr lang="en" sz="1200">
                <a:solidFill>
                  <a:srgbClr val="202124"/>
                </a:solidFill>
                <a:highlight>
                  <a:srgbClr val="FFFFFF"/>
                </a:highlight>
                <a:latin typeface="Roboto"/>
                <a:ea typeface="Roboto"/>
                <a:cs typeface="Roboto"/>
                <a:sym typeface="Roboto"/>
              </a:rPr>
              <a:t>. This is led by the oldest and often largest female in the herd, called a matriarch. Herds usually consist of 8-100 individuals, depending on terrain and family size. When a calf is born, it is raised and protected by the whole matriarchal herd.</a:t>
            </a:r>
            <a:endParaRPr/>
          </a:p>
        </p:txBody>
      </p:sp>
      <p:sp>
        <p:nvSpPr>
          <p:cNvPr id="489" name="Google Shape;489;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0" name="Google Shape;490;p77"/>
          <p:cNvPicPr preferRelativeResize="0"/>
          <p:nvPr/>
        </p:nvPicPr>
        <p:blipFill>
          <a:blip r:embed="rId3">
            <a:alphaModFix/>
          </a:blip>
          <a:stretch>
            <a:fillRect/>
          </a:stretch>
        </p:blipFill>
        <p:spPr>
          <a:xfrm>
            <a:off x="138438" y="1152463"/>
            <a:ext cx="4352925" cy="3190875"/>
          </a:xfrm>
          <a:prstGeom prst="rect">
            <a:avLst/>
          </a:prstGeom>
          <a:noFill/>
          <a:ln>
            <a:noFill/>
          </a:ln>
        </p:spPr>
      </p:pic>
      <p:pic>
        <p:nvPicPr>
          <p:cNvPr id="491" name="Google Shape;491;p77"/>
          <p:cNvPicPr preferRelativeResize="0"/>
          <p:nvPr/>
        </p:nvPicPr>
        <p:blipFill>
          <a:blip r:embed="rId4">
            <a:alphaModFix/>
          </a:blip>
          <a:stretch>
            <a:fillRect/>
          </a:stretch>
        </p:blipFill>
        <p:spPr>
          <a:xfrm>
            <a:off x="4643000" y="1100088"/>
            <a:ext cx="4286250" cy="329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8"/>
          <p:cNvSpPr txBox="1">
            <a:spLocks noGrp="1"/>
          </p:cNvSpPr>
          <p:nvPr>
            <p:ph type="title"/>
          </p:nvPr>
        </p:nvSpPr>
        <p:spPr>
          <a:xfrm>
            <a:off x="3297600" y="205975"/>
            <a:ext cx="5389200" cy="8574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a:t>Claim: Cooperative Behavior increase fitness. </a:t>
            </a:r>
            <a:endParaRPr/>
          </a:p>
        </p:txBody>
      </p:sp>
      <p:sp>
        <p:nvSpPr>
          <p:cNvPr id="497" name="Google Shape;497;p78"/>
          <p:cNvSpPr txBox="1">
            <a:spLocks noGrp="1"/>
          </p:cNvSpPr>
          <p:nvPr>
            <p:ph type="body" idx="1"/>
          </p:nvPr>
        </p:nvSpPr>
        <p:spPr>
          <a:xfrm>
            <a:off x="4185475" y="1182625"/>
            <a:ext cx="4860600" cy="33945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
              <a:t>Advantages to cooperation</a:t>
            </a:r>
            <a:endParaRPr/>
          </a:p>
          <a:p>
            <a:pPr marL="0" lvl="0" indent="0" algn="l" rtl="0">
              <a:spcBef>
                <a:spcPts val="1500"/>
              </a:spcBef>
              <a:spcAft>
                <a:spcPts val="0"/>
              </a:spcAft>
              <a:buNone/>
            </a:pPr>
            <a:r>
              <a:rPr lang="en" sz="2300">
                <a:highlight>
                  <a:srgbClr val="FFFF00"/>
                </a:highlight>
              </a:rPr>
              <a:t>-</a:t>
            </a:r>
            <a:endParaRPr sz="2300">
              <a:highlight>
                <a:srgbClr val="FFFF00"/>
              </a:highlight>
            </a:endParaRPr>
          </a:p>
          <a:p>
            <a:pPr marL="0" lvl="0" indent="0" algn="l" rtl="0">
              <a:spcBef>
                <a:spcPts val="1500"/>
              </a:spcBef>
              <a:spcAft>
                <a:spcPts val="0"/>
              </a:spcAft>
              <a:buNone/>
            </a:pPr>
            <a:r>
              <a:rPr lang="en" sz="2300">
                <a:highlight>
                  <a:srgbClr val="FFFF00"/>
                </a:highlight>
              </a:rPr>
              <a:t>-</a:t>
            </a:r>
            <a:endParaRPr sz="2300">
              <a:highlight>
                <a:srgbClr val="FFFF00"/>
              </a:highlight>
            </a:endParaRPr>
          </a:p>
          <a:p>
            <a:pPr marL="0" lvl="0" indent="0" algn="l" rtl="0">
              <a:spcBef>
                <a:spcPts val="1500"/>
              </a:spcBef>
              <a:spcAft>
                <a:spcPts val="0"/>
              </a:spcAft>
              <a:buNone/>
            </a:pPr>
            <a:r>
              <a:rPr lang="en" sz="2300">
                <a:highlight>
                  <a:srgbClr val="FFFF00"/>
                </a:highlight>
              </a:rPr>
              <a:t>-</a:t>
            </a:r>
            <a:endParaRPr sz="2300">
              <a:highlight>
                <a:srgbClr val="FFFF00"/>
              </a:highlight>
            </a:endParaRPr>
          </a:p>
        </p:txBody>
      </p:sp>
      <p:pic>
        <p:nvPicPr>
          <p:cNvPr id="498" name="Google Shape;498;p78"/>
          <p:cNvPicPr preferRelativeResize="0"/>
          <p:nvPr/>
        </p:nvPicPr>
        <p:blipFill>
          <a:blip r:embed="rId3">
            <a:alphaModFix/>
          </a:blip>
          <a:stretch>
            <a:fillRect/>
          </a:stretch>
        </p:blipFill>
        <p:spPr>
          <a:xfrm>
            <a:off x="136975" y="1730350"/>
            <a:ext cx="3864023" cy="2481700"/>
          </a:xfrm>
          <a:prstGeom prst="rect">
            <a:avLst/>
          </a:prstGeom>
          <a:noFill/>
          <a:ln>
            <a:noFill/>
          </a:ln>
        </p:spPr>
      </p:pic>
      <p:sp>
        <p:nvSpPr>
          <p:cNvPr id="499" name="Google Shape;499;p78"/>
          <p:cNvSpPr txBox="1"/>
          <p:nvPr/>
        </p:nvSpPr>
        <p:spPr>
          <a:xfrm>
            <a:off x="152400" y="152400"/>
            <a:ext cx="30000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Elephants live in </a:t>
            </a:r>
            <a:r>
              <a:rPr lang="en" sz="1200" b="1">
                <a:solidFill>
                  <a:srgbClr val="202124"/>
                </a:solidFill>
                <a:highlight>
                  <a:srgbClr val="FFFFFF"/>
                </a:highlight>
                <a:latin typeface="Roboto"/>
                <a:ea typeface="Roboto"/>
                <a:cs typeface="Roboto"/>
                <a:sym typeface="Roboto"/>
              </a:rPr>
              <a:t>tightly-bonded female-led herds</a:t>
            </a:r>
            <a:r>
              <a:rPr lang="en" sz="1200">
                <a:solidFill>
                  <a:srgbClr val="202124"/>
                </a:solidFill>
                <a:highlight>
                  <a:srgbClr val="FFFFFF"/>
                </a:highlight>
                <a:latin typeface="Roboto"/>
                <a:ea typeface="Roboto"/>
                <a:cs typeface="Roboto"/>
                <a:sym typeface="Roboto"/>
              </a:rPr>
              <a:t>. This is led by the oldest and often largest female in the herd, called a matriarch. Herds usually consist of 8-100 individuals, depending on terrain and family size. When a calf is born, it is raised and protected by the whole matriarchal herd.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79"/>
          <p:cNvPicPr preferRelativeResize="0"/>
          <p:nvPr/>
        </p:nvPicPr>
        <p:blipFill>
          <a:blip r:embed="rId3">
            <a:alphaModFix/>
          </a:blip>
          <a:stretch>
            <a:fillRect/>
          </a:stretch>
        </p:blipFill>
        <p:spPr>
          <a:xfrm>
            <a:off x="2460927" y="-93800"/>
            <a:ext cx="4034595" cy="51434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80"/>
          <p:cNvPicPr preferRelativeResize="0"/>
          <p:nvPr/>
        </p:nvPicPr>
        <p:blipFill>
          <a:blip r:embed="rId3">
            <a:alphaModFix/>
          </a:blip>
          <a:stretch>
            <a:fillRect/>
          </a:stretch>
        </p:blipFill>
        <p:spPr>
          <a:xfrm>
            <a:off x="82075" y="274950"/>
            <a:ext cx="3391375" cy="4078525"/>
          </a:xfrm>
          <a:prstGeom prst="rect">
            <a:avLst/>
          </a:prstGeom>
          <a:noFill/>
          <a:ln>
            <a:noFill/>
          </a:ln>
        </p:spPr>
      </p:pic>
      <p:sp>
        <p:nvSpPr>
          <p:cNvPr id="510" name="Google Shape;510;p80"/>
          <p:cNvSpPr txBox="1"/>
          <p:nvPr/>
        </p:nvSpPr>
        <p:spPr>
          <a:xfrm>
            <a:off x="3962400" y="121625"/>
            <a:ext cx="4724400" cy="398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300" b="1">
                <a:latin typeface="Times"/>
                <a:ea typeface="Times"/>
                <a:cs typeface="Times"/>
                <a:sym typeface="Times"/>
              </a:rPr>
              <a:t>Claim: </a:t>
            </a:r>
            <a:r>
              <a:rPr lang="en" sz="2300">
                <a:latin typeface="Times"/>
                <a:ea typeface="Times"/>
                <a:cs typeface="Times"/>
                <a:sym typeface="Times"/>
              </a:rPr>
              <a:t>Cooperative Behavior increases fitness and success of young elephants.</a:t>
            </a:r>
            <a:endParaRPr sz="2300">
              <a:latin typeface="Times"/>
              <a:ea typeface="Times"/>
              <a:cs typeface="Times"/>
              <a:sym typeface="Times"/>
            </a:endParaRPr>
          </a:p>
          <a:p>
            <a:pPr marL="0" lvl="0" indent="0" algn="l" rtl="0">
              <a:lnSpc>
                <a:spcPct val="115000"/>
              </a:lnSpc>
              <a:spcBef>
                <a:spcPts val="0"/>
              </a:spcBef>
              <a:spcAft>
                <a:spcPts val="0"/>
              </a:spcAft>
              <a:buNone/>
            </a:pPr>
            <a:endParaRPr sz="2300">
              <a:latin typeface="Times"/>
              <a:ea typeface="Times"/>
              <a:cs typeface="Times"/>
              <a:sym typeface="Times"/>
            </a:endParaRPr>
          </a:p>
          <a:p>
            <a:pPr marL="0" lvl="0" indent="0" algn="l" rtl="0">
              <a:lnSpc>
                <a:spcPct val="115000"/>
              </a:lnSpc>
              <a:spcBef>
                <a:spcPts val="0"/>
              </a:spcBef>
              <a:spcAft>
                <a:spcPts val="0"/>
              </a:spcAft>
              <a:buNone/>
            </a:pPr>
            <a:r>
              <a:rPr lang="en" sz="2300">
                <a:latin typeface="Times"/>
                <a:ea typeface="Times"/>
                <a:cs typeface="Times"/>
                <a:sym typeface="Times"/>
              </a:rPr>
              <a:t>Use the graph to provide at least 2 pieces of evidence:</a:t>
            </a:r>
            <a:endParaRPr sz="2300">
              <a:latin typeface="Times"/>
              <a:ea typeface="Times"/>
              <a:cs typeface="Times"/>
              <a:sym typeface="Times"/>
            </a:endParaRPr>
          </a:p>
          <a:p>
            <a:pPr marL="0" lvl="0" indent="0" algn="l" rtl="0">
              <a:lnSpc>
                <a:spcPct val="115000"/>
              </a:lnSpc>
              <a:spcBef>
                <a:spcPts val="0"/>
              </a:spcBef>
              <a:spcAft>
                <a:spcPts val="0"/>
              </a:spcAft>
              <a:buNone/>
            </a:pPr>
            <a:endParaRPr sz="2300">
              <a:latin typeface="Times"/>
              <a:ea typeface="Times"/>
              <a:cs typeface="Times"/>
              <a:sym typeface="Times"/>
            </a:endParaRPr>
          </a:p>
          <a:p>
            <a:pPr marL="0" lvl="0" indent="0" algn="l" rtl="0">
              <a:lnSpc>
                <a:spcPct val="115000"/>
              </a:lnSpc>
              <a:spcBef>
                <a:spcPts val="0"/>
              </a:spcBef>
              <a:spcAft>
                <a:spcPts val="0"/>
              </a:spcAft>
              <a:buNone/>
            </a:pPr>
            <a:endParaRPr sz="2300">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Elephants are K species. Did you know that they are pregnant for 18-22 months?? How might this slow the conservation effort to save elephants?</a:t>
            </a:r>
            <a:endParaRPr/>
          </a:p>
        </p:txBody>
      </p:sp>
      <p:sp>
        <p:nvSpPr>
          <p:cNvPr id="516" name="Google Shape;516;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7" name="Google Shape;517;p81"/>
          <p:cNvPicPr preferRelativeResize="0"/>
          <p:nvPr/>
        </p:nvPicPr>
        <p:blipFill>
          <a:blip r:embed="rId3">
            <a:alphaModFix/>
          </a:blip>
          <a:stretch>
            <a:fillRect/>
          </a:stretch>
        </p:blipFill>
        <p:spPr>
          <a:xfrm>
            <a:off x="3849325" y="1593525"/>
            <a:ext cx="5246425" cy="2938000"/>
          </a:xfrm>
          <a:prstGeom prst="rect">
            <a:avLst/>
          </a:prstGeom>
          <a:noFill/>
          <a:ln>
            <a:noFill/>
          </a:ln>
        </p:spPr>
      </p:pic>
      <p:pic>
        <p:nvPicPr>
          <p:cNvPr id="518" name="Google Shape;518;p81"/>
          <p:cNvPicPr preferRelativeResize="0"/>
          <p:nvPr/>
        </p:nvPicPr>
        <p:blipFill>
          <a:blip r:embed="rId4">
            <a:alphaModFix/>
          </a:blip>
          <a:stretch>
            <a:fillRect/>
          </a:stretch>
        </p:blipFill>
        <p:spPr>
          <a:xfrm>
            <a:off x="1322825" y="1741550"/>
            <a:ext cx="1794025" cy="3214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82"/>
          <p:cNvGrpSpPr/>
          <p:nvPr/>
        </p:nvGrpSpPr>
        <p:grpSpPr>
          <a:xfrm>
            <a:off x="5118200" y="2716409"/>
            <a:ext cx="1807369" cy="2062758"/>
            <a:chOff x="4227512" y="3052762"/>
            <a:chExt cx="3213100" cy="3667125"/>
          </a:xfrm>
        </p:grpSpPr>
        <p:pic>
          <p:nvPicPr>
            <p:cNvPr id="524" name="Google Shape;524;p82"/>
            <p:cNvPicPr preferRelativeResize="0"/>
            <p:nvPr/>
          </p:nvPicPr>
          <p:blipFill rotWithShape="1">
            <a:blip r:embed="rId3">
              <a:alphaModFix/>
            </a:blip>
            <a:srcRect/>
            <a:stretch/>
          </p:blipFill>
          <p:spPr>
            <a:xfrm>
              <a:off x="4227512" y="3052762"/>
              <a:ext cx="1627187" cy="3667125"/>
            </a:xfrm>
            <a:prstGeom prst="rect">
              <a:avLst/>
            </a:prstGeom>
            <a:noFill/>
            <a:ln>
              <a:noFill/>
            </a:ln>
            <a:effectLst>
              <a:outerShdw blurRad="63500" dist="35921" dir="2700000">
                <a:srgbClr val="808080"/>
              </a:outerShdw>
            </a:effectLst>
          </p:spPr>
        </p:pic>
        <p:pic>
          <p:nvPicPr>
            <p:cNvPr id="525" name="Google Shape;525;p82"/>
            <p:cNvPicPr preferRelativeResize="0"/>
            <p:nvPr/>
          </p:nvPicPr>
          <p:blipFill rotWithShape="1">
            <a:blip r:embed="rId4">
              <a:alphaModFix/>
            </a:blip>
            <a:srcRect/>
            <a:stretch/>
          </p:blipFill>
          <p:spPr>
            <a:xfrm>
              <a:off x="5822950" y="3071812"/>
              <a:ext cx="1617662" cy="3648074"/>
            </a:xfrm>
            <a:prstGeom prst="rect">
              <a:avLst/>
            </a:prstGeom>
            <a:noFill/>
            <a:ln>
              <a:noFill/>
            </a:ln>
            <a:effectLst>
              <a:outerShdw blurRad="63500" dist="35921" dir="2700000">
                <a:srgbClr val="808080"/>
              </a:outerShdw>
            </a:effectLst>
          </p:spPr>
        </p:pic>
      </p:grpSp>
      <p:sp>
        <p:nvSpPr>
          <p:cNvPr id="526" name="Google Shape;526;p82"/>
          <p:cNvSpPr txBox="1">
            <a:spLocks noGrp="1"/>
          </p:cNvSpPr>
          <p:nvPr>
            <p:ph type="title"/>
          </p:nvPr>
        </p:nvSpPr>
        <p:spPr>
          <a:xfrm>
            <a:off x="241225" y="81938"/>
            <a:ext cx="8229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2"/>
              </a:buClr>
              <a:buSzPts val="3600"/>
              <a:buFont typeface="Arial"/>
              <a:buNone/>
            </a:pPr>
            <a:r>
              <a:rPr lang="en" sz="3600" b="1" i="0" u="none" strike="noStrike" cap="none">
                <a:solidFill>
                  <a:schemeClr val="dk2"/>
                </a:solidFill>
                <a:latin typeface="Arial"/>
                <a:ea typeface="Arial"/>
                <a:cs typeface="Arial"/>
                <a:sym typeface="Arial"/>
              </a:rPr>
              <a:t>Reproductive strategies </a:t>
            </a:r>
            <a:endParaRPr/>
          </a:p>
        </p:txBody>
      </p:sp>
      <p:sp>
        <p:nvSpPr>
          <p:cNvPr id="527" name="Google Shape;527;p82" descr="Rectangle: Click to edit Master text styles &#10;Second level &#10;Third level &#10;Fourth level &#10;Fifth level"/>
          <p:cNvSpPr txBox="1">
            <a:spLocks noGrp="1"/>
          </p:cNvSpPr>
          <p:nvPr>
            <p:ph type="body" idx="1"/>
          </p:nvPr>
        </p:nvSpPr>
        <p:spPr>
          <a:xfrm>
            <a:off x="642002" y="1452700"/>
            <a:ext cx="4633200" cy="3915900"/>
          </a:xfrm>
          <a:prstGeom prst="rect">
            <a:avLst/>
          </a:prstGeom>
          <a:noFill/>
          <a:ln>
            <a:noFill/>
          </a:ln>
        </p:spPr>
        <p:txBody>
          <a:bodyPr spcFirstLastPara="1" wrap="square" lIns="91425" tIns="45700" rIns="91425" bIns="45700" anchor="t" anchorCtr="0">
            <a:normAutofit lnSpcReduction="20000"/>
          </a:bodyPr>
          <a:lstStyle/>
          <a:p>
            <a:pPr marL="342900" marR="0" lvl="0" indent="-342900" algn="l" rtl="0">
              <a:lnSpc>
                <a:spcPct val="100000"/>
              </a:lnSpc>
              <a:spcBef>
                <a:spcPts val="0"/>
              </a:spcBef>
              <a:spcAft>
                <a:spcPts val="0"/>
              </a:spcAft>
              <a:buClr>
                <a:srgbClr val="0B5394"/>
              </a:buClr>
              <a:buSzPts val="3120"/>
              <a:buFont typeface="Noto Sans Symbols"/>
              <a:buChar char="▪"/>
            </a:pPr>
            <a:r>
              <a:rPr lang="en" sz="2600" b="1" i="0" u="sng">
                <a:solidFill>
                  <a:srgbClr val="0B5394"/>
                </a:solidFill>
                <a:latin typeface="Arial"/>
                <a:ea typeface="Arial"/>
                <a:cs typeface="Arial"/>
                <a:sym typeface="Arial"/>
              </a:rPr>
              <a:t>K-selected</a:t>
            </a:r>
            <a:endParaRPr sz="2600" b="1" i="0" u="none">
              <a:solidFill>
                <a:srgbClr val="0B5394"/>
              </a:solidFill>
              <a:latin typeface="Arial"/>
              <a:ea typeface="Arial"/>
              <a:cs typeface="Arial"/>
              <a:sym typeface="Arial"/>
            </a:endParaRPr>
          </a:p>
          <a:p>
            <a:pPr marL="742950" marR="0" lvl="1" indent="-247650" algn="l" rtl="0">
              <a:lnSpc>
                <a:spcPct val="100000"/>
              </a:lnSpc>
              <a:spcBef>
                <a:spcPts val="480"/>
              </a:spcBef>
              <a:spcAft>
                <a:spcPts val="0"/>
              </a:spcAft>
              <a:buClr>
                <a:srgbClr val="0B5394"/>
              </a:buClr>
              <a:buSzPts val="840"/>
              <a:buFont typeface="Noto Sans Symbols"/>
              <a:buChar char="◆"/>
            </a:pPr>
            <a:r>
              <a:rPr lang="en" sz="1800" b="1" i="0" u="none" strike="noStrike" cap="none">
                <a:solidFill>
                  <a:srgbClr val="0B5394"/>
                </a:solidFill>
                <a:latin typeface="Arial"/>
                <a:ea typeface="Arial"/>
                <a:cs typeface="Arial"/>
                <a:sym typeface="Arial"/>
              </a:rPr>
              <a:t>late reproduction</a:t>
            </a:r>
            <a:endParaRPr sz="2000">
              <a:solidFill>
                <a:srgbClr val="0B5394"/>
              </a:solidFill>
            </a:endParaRPr>
          </a:p>
          <a:p>
            <a:pPr marL="742950" marR="0" lvl="1" indent="-247650" algn="l" rtl="0">
              <a:lnSpc>
                <a:spcPct val="100000"/>
              </a:lnSpc>
              <a:spcBef>
                <a:spcPts val="480"/>
              </a:spcBef>
              <a:spcAft>
                <a:spcPts val="0"/>
              </a:spcAft>
              <a:buClr>
                <a:srgbClr val="0B5394"/>
              </a:buClr>
              <a:buSzPts val="840"/>
              <a:buFont typeface="Noto Sans Symbols"/>
              <a:buChar char="◆"/>
            </a:pPr>
            <a:r>
              <a:rPr lang="en" sz="1800" b="1" i="0" u="none" strike="noStrike" cap="none">
                <a:solidFill>
                  <a:srgbClr val="0B5394"/>
                </a:solidFill>
                <a:latin typeface="Arial"/>
                <a:ea typeface="Arial"/>
                <a:cs typeface="Arial"/>
                <a:sym typeface="Arial"/>
              </a:rPr>
              <a:t>few offspring</a:t>
            </a:r>
            <a:endParaRPr sz="2000">
              <a:solidFill>
                <a:srgbClr val="0B5394"/>
              </a:solidFill>
            </a:endParaRPr>
          </a:p>
          <a:p>
            <a:pPr marL="742950" marR="0" lvl="1" indent="-247650" algn="l" rtl="0">
              <a:lnSpc>
                <a:spcPct val="100000"/>
              </a:lnSpc>
              <a:spcBef>
                <a:spcPts val="480"/>
              </a:spcBef>
              <a:spcAft>
                <a:spcPts val="0"/>
              </a:spcAft>
              <a:buClr>
                <a:srgbClr val="0B5394"/>
              </a:buClr>
              <a:buSzPts val="840"/>
              <a:buFont typeface="Noto Sans Symbols"/>
              <a:buChar char="◆"/>
            </a:pPr>
            <a:r>
              <a:rPr lang="en" sz="1800" b="1" i="0" u="none" strike="noStrike" cap="none">
                <a:solidFill>
                  <a:srgbClr val="0B5394"/>
                </a:solidFill>
                <a:latin typeface="Arial"/>
                <a:ea typeface="Arial"/>
                <a:cs typeface="Arial"/>
                <a:sym typeface="Arial"/>
              </a:rPr>
              <a:t>invest a lot in raising offspring</a:t>
            </a:r>
            <a:endParaRPr sz="2000">
              <a:solidFill>
                <a:srgbClr val="0B5394"/>
              </a:solidFill>
            </a:endParaRPr>
          </a:p>
          <a:p>
            <a:pPr marL="1143000" marR="0" lvl="2" indent="-190500" algn="l" rtl="0">
              <a:lnSpc>
                <a:spcPct val="100000"/>
              </a:lnSpc>
              <a:spcBef>
                <a:spcPts val="400"/>
              </a:spcBef>
              <a:spcAft>
                <a:spcPts val="0"/>
              </a:spcAft>
              <a:buClr>
                <a:srgbClr val="0B5394"/>
              </a:buClr>
              <a:buSzPts val="1300"/>
              <a:buFont typeface="Noto Sans Symbols"/>
              <a:buChar char="▪"/>
            </a:pPr>
            <a:r>
              <a:rPr lang="en" sz="1400" b="1" i="0" u="none" strike="noStrike" cap="none">
                <a:solidFill>
                  <a:srgbClr val="0B5394"/>
                </a:solidFill>
                <a:latin typeface="Arial"/>
                <a:ea typeface="Arial"/>
                <a:cs typeface="Arial"/>
                <a:sym typeface="Arial"/>
              </a:rPr>
              <a:t>primates</a:t>
            </a:r>
            <a:endParaRPr sz="2000">
              <a:solidFill>
                <a:srgbClr val="0B5394"/>
              </a:solidFill>
            </a:endParaRPr>
          </a:p>
          <a:p>
            <a:pPr marL="1143000" marR="0" lvl="2" indent="-190500" algn="l" rtl="0">
              <a:lnSpc>
                <a:spcPct val="100000"/>
              </a:lnSpc>
              <a:spcBef>
                <a:spcPts val="400"/>
              </a:spcBef>
              <a:spcAft>
                <a:spcPts val="0"/>
              </a:spcAft>
              <a:buClr>
                <a:srgbClr val="0B5394"/>
              </a:buClr>
              <a:buSzPts val="1300"/>
              <a:buFont typeface="Noto Sans Symbols"/>
              <a:buChar char="▪"/>
            </a:pPr>
            <a:r>
              <a:rPr lang="en" sz="1400" b="1" i="0" u="none" strike="noStrike" cap="none">
                <a:solidFill>
                  <a:srgbClr val="0B5394"/>
                </a:solidFill>
                <a:latin typeface="Arial"/>
                <a:ea typeface="Arial"/>
                <a:cs typeface="Arial"/>
                <a:sym typeface="Arial"/>
              </a:rPr>
              <a:t>coconut</a:t>
            </a:r>
            <a:endParaRPr sz="2000">
              <a:solidFill>
                <a:srgbClr val="0B5394"/>
              </a:solidFill>
            </a:endParaRPr>
          </a:p>
          <a:p>
            <a:pPr marL="342900" marR="0" lvl="0" indent="-311150" algn="l" rtl="0">
              <a:lnSpc>
                <a:spcPct val="100000"/>
              </a:lnSpc>
              <a:spcBef>
                <a:spcPts val="520"/>
              </a:spcBef>
              <a:spcAft>
                <a:spcPts val="0"/>
              </a:spcAft>
              <a:buClr>
                <a:srgbClr val="A61C00"/>
              </a:buClr>
              <a:buSzPts val="2620"/>
              <a:buFont typeface="Noto Sans Symbols"/>
              <a:buChar char="▪"/>
            </a:pPr>
            <a:r>
              <a:rPr lang="en" sz="2100" b="1" i="0" u="sng">
                <a:solidFill>
                  <a:srgbClr val="A61C00"/>
                </a:solidFill>
                <a:latin typeface="Arial"/>
                <a:ea typeface="Arial"/>
                <a:cs typeface="Arial"/>
                <a:sym typeface="Arial"/>
              </a:rPr>
              <a:t>r-selected</a:t>
            </a:r>
            <a:endParaRPr sz="2100" b="1" i="0" u="none">
              <a:solidFill>
                <a:srgbClr val="A61C00"/>
              </a:solidFill>
              <a:latin typeface="Arial"/>
              <a:ea typeface="Arial"/>
              <a:cs typeface="Arial"/>
              <a:sym typeface="Arial"/>
            </a:endParaRPr>
          </a:p>
          <a:p>
            <a:pPr marL="742950" marR="0" lvl="1" indent="-254000" algn="l" rtl="0">
              <a:lnSpc>
                <a:spcPct val="100000"/>
              </a:lnSpc>
              <a:spcBef>
                <a:spcPts val="480"/>
              </a:spcBef>
              <a:spcAft>
                <a:spcPts val="0"/>
              </a:spcAft>
              <a:buClr>
                <a:srgbClr val="A61C00"/>
              </a:buClr>
              <a:buSzPts val="940"/>
              <a:buFont typeface="Noto Sans Symbols"/>
              <a:buChar char="◆"/>
            </a:pPr>
            <a:r>
              <a:rPr lang="en" sz="1900" b="1" i="0" u="none" strike="noStrike" cap="none">
                <a:solidFill>
                  <a:srgbClr val="A61C00"/>
                </a:solidFill>
                <a:latin typeface="Arial"/>
                <a:ea typeface="Arial"/>
                <a:cs typeface="Arial"/>
                <a:sym typeface="Arial"/>
              </a:rPr>
              <a:t>early reproduction</a:t>
            </a:r>
            <a:endParaRPr sz="2100">
              <a:solidFill>
                <a:srgbClr val="A61C00"/>
              </a:solidFill>
            </a:endParaRPr>
          </a:p>
          <a:p>
            <a:pPr marL="742950" marR="0" lvl="1" indent="-254000" algn="l" rtl="0">
              <a:lnSpc>
                <a:spcPct val="100000"/>
              </a:lnSpc>
              <a:spcBef>
                <a:spcPts val="480"/>
              </a:spcBef>
              <a:spcAft>
                <a:spcPts val="0"/>
              </a:spcAft>
              <a:buClr>
                <a:srgbClr val="A61C00"/>
              </a:buClr>
              <a:buSzPts val="940"/>
              <a:buFont typeface="Noto Sans Symbols"/>
              <a:buChar char="◆"/>
            </a:pPr>
            <a:r>
              <a:rPr lang="en" sz="1900" b="1" i="0" u="none" strike="noStrike" cap="none">
                <a:solidFill>
                  <a:srgbClr val="A61C00"/>
                </a:solidFill>
                <a:latin typeface="Arial"/>
                <a:ea typeface="Arial"/>
                <a:cs typeface="Arial"/>
                <a:sym typeface="Arial"/>
              </a:rPr>
              <a:t>many offspring</a:t>
            </a:r>
            <a:endParaRPr sz="2100">
              <a:solidFill>
                <a:srgbClr val="A61C00"/>
              </a:solidFill>
            </a:endParaRPr>
          </a:p>
          <a:p>
            <a:pPr marL="742950" marR="0" lvl="1" indent="-254000" algn="l" rtl="0">
              <a:lnSpc>
                <a:spcPct val="100000"/>
              </a:lnSpc>
              <a:spcBef>
                <a:spcPts val="480"/>
              </a:spcBef>
              <a:spcAft>
                <a:spcPts val="0"/>
              </a:spcAft>
              <a:buClr>
                <a:srgbClr val="A61C00"/>
              </a:buClr>
              <a:buSzPts val="940"/>
              <a:buFont typeface="Noto Sans Symbols"/>
              <a:buChar char="◆"/>
            </a:pPr>
            <a:r>
              <a:rPr lang="en" sz="1900" b="1" i="0" u="none" strike="noStrike" cap="none">
                <a:solidFill>
                  <a:srgbClr val="A61C00"/>
                </a:solidFill>
                <a:latin typeface="Arial"/>
                <a:ea typeface="Arial"/>
                <a:cs typeface="Arial"/>
                <a:sym typeface="Arial"/>
              </a:rPr>
              <a:t>little parental care</a:t>
            </a:r>
            <a:endParaRPr sz="2100">
              <a:solidFill>
                <a:srgbClr val="A61C00"/>
              </a:solidFill>
            </a:endParaRPr>
          </a:p>
          <a:p>
            <a:pPr marL="1143000" marR="0" lvl="2" indent="-196850" algn="l" rtl="0">
              <a:lnSpc>
                <a:spcPct val="100000"/>
              </a:lnSpc>
              <a:spcBef>
                <a:spcPts val="400"/>
              </a:spcBef>
              <a:spcAft>
                <a:spcPts val="0"/>
              </a:spcAft>
              <a:buClr>
                <a:srgbClr val="A61C00"/>
              </a:buClr>
              <a:buSzPts val="1400"/>
              <a:buFont typeface="Noto Sans Symbols"/>
              <a:buChar char="▪"/>
            </a:pPr>
            <a:r>
              <a:rPr lang="en" sz="1500" b="1" i="0" u="none" strike="noStrike" cap="none">
                <a:solidFill>
                  <a:srgbClr val="A61C00"/>
                </a:solidFill>
                <a:latin typeface="Arial"/>
                <a:ea typeface="Arial"/>
                <a:cs typeface="Arial"/>
                <a:sym typeface="Arial"/>
              </a:rPr>
              <a:t>insects</a:t>
            </a:r>
            <a:endParaRPr sz="2100">
              <a:solidFill>
                <a:srgbClr val="A61C00"/>
              </a:solidFill>
            </a:endParaRPr>
          </a:p>
          <a:p>
            <a:pPr marL="1143000" marR="0" lvl="2" indent="-196850" algn="l" rtl="0">
              <a:lnSpc>
                <a:spcPct val="100000"/>
              </a:lnSpc>
              <a:spcBef>
                <a:spcPts val="400"/>
              </a:spcBef>
              <a:spcAft>
                <a:spcPts val="0"/>
              </a:spcAft>
              <a:buClr>
                <a:srgbClr val="A61C00"/>
              </a:buClr>
              <a:buSzPts val="1400"/>
              <a:buFont typeface="Noto Sans Symbols"/>
              <a:buChar char="▪"/>
            </a:pPr>
            <a:r>
              <a:rPr lang="en" sz="1500" b="1" i="0" u="none" strike="noStrike" cap="none">
                <a:solidFill>
                  <a:srgbClr val="A61C00"/>
                </a:solidFill>
                <a:latin typeface="Arial"/>
                <a:ea typeface="Arial"/>
                <a:cs typeface="Arial"/>
                <a:sym typeface="Arial"/>
              </a:rPr>
              <a:t>many plants</a:t>
            </a:r>
            <a:endParaRPr sz="2100">
              <a:solidFill>
                <a:srgbClr val="A61C00"/>
              </a:solidFill>
            </a:endParaRPr>
          </a:p>
        </p:txBody>
      </p:sp>
      <p:pic>
        <p:nvPicPr>
          <p:cNvPr id="528" name="Google Shape;528;p82"/>
          <p:cNvPicPr preferRelativeResize="0"/>
          <p:nvPr/>
        </p:nvPicPr>
        <p:blipFill rotWithShape="1">
          <a:blip r:embed="rId5">
            <a:alphaModFix/>
          </a:blip>
          <a:srcRect/>
          <a:stretch/>
        </p:blipFill>
        <p:spPr>
          <a:xfrm>
            <a:off x="6123362" y="223865"/>
            <a:ext cx="1599308" cy="2426194"/>
          </a:xfrm>
          <a:prstGeom prst="rect">
            <a:avLst/>
          </a:prstGeom>
          <a:noFill/>
          <a:ln>
            <a:noFill/>
          </a:ln>
          <a:effectLst>
            <a:outerShdw blurRad="63500" dist="35921" dir="2700000">
              <a:srgbClr val="808080"/>
            </a:outerShdw>
          </a:effectLst>
        </p:spPr>
      </p:pic>
      <p:sp>
        <p:nvSpPr>
          <p:cNvPr id="529" name="Google Shape;529;p82"/>
          <p:cNvSpPr txBox="1"/>
          <p:nvPr/>
        </p:nvSpPr>
        <p:spPr>
          <a:xfrm>
            <a:off x="4985075" y="121150"/>
            <a:ext cx="2443200" cy="297600"/>
          </a:xfrm>
          <a:prstGeom prst="rect">
            <a:avLst/>
          </a:prstGeom>
          <a:solidFill>
            <a:srgbClr val="000000">
              <a:alpha val="49800"/>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000"/>
              <a:buFont typeface="Arial"/>
              <a:buNone/>
            </a:pPr>
            <a:r>
              <a:rPr lang="en" sz="2000" b="1" i="0" u="none">
                <a:solidFill>
                  <a:schemeClr val="lt1"/>
                </a:solidFill>
                <a:latin typeface="Arial"/>
                <a:ea typeface="Arial"/>
                <a:cs typeface="Arial"/>
                <a:sym typeface="Arial"/>
              </a:rPr>
              <a:t>K-selected</a:t>
            </a:r>
            <a:endParaRPr/>
          </a:p>
        </p:txBody>
      </p:sp>
      <p:sp>
        <p:nvSpPr>
          <p:cNvPr id="530" name="Google Shape;530;p82"/>
          <p:cNvSpPr txBox="1"/>
          <p:nvPr/>
        </p:nvSpPr>
        <p:spPr>
          <a:xfrm>
            <a:off x="3879900" y="3318800"/>
            <a:ext cx="1599300" cy="417300"/>
          </a:xfrm>
          <a:prstGeom prst="rect">
            <a:avLst/>
          </a:prstGeom>
          <a:solidFill>
            <a:srgbClr val="000000">
              <a:alpha val="49800"/>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000"/>
              <a:buFont typeface="Arial"/>
              <a:buNone/>
            </a:pPr>
            <a:r>
              <a:rPr lang="en" sz="2000" b="1" i="0" u="none">
                <a:solidFill>
                  <a:schemeClr val="lt1"/>
                </a:solidFill>
                <a:latin typeface="Arial"/>
                <a:ea typeface="Arial"/>
                <a:cs typeface="Arial"/>
                <a:sym typeface="Arial"/>
              </a:rPr>
              <a:t>r-selected</a:t>
            </a:r>
            <a:endParaRPr/>
          </a:p>
        </p:txBody>
      </p:sp>
      <p:sp>
        <p:nvSpPr>
          <p:cNvPr id="531" name="Google Shape;531;p82" descr="Rectangle: Click to edit Master text styles &#10;Second level &#10;Third level &#10;Fourth level &#10;Fifth level"/>
          <p:cNvSpPr txBox="1">
            <a:spLocks noGrp="1"/>
          </p:cNvSpPr>
          <p:nvPr>
            <p:ph type="body" idx="1"/>
          </p:nvPr>
        </p:nvSpPr>
        <p:spPr>
          <a:xfrm>
            <a:off x="772650" y="525103"/>
            <a:ext cx="4371900" cy="927600"/>
          </a:xfrm>
          <a:prstGeom prst="rect">
            <a:avLst/>
          </a:prstGeom>
          <a:solidFill>
            <a:srgbClr val="FFCC18"/>
          </a:solidFill>
          <a:ln>
            <a:noFill/>
          </a:ln>
          <a:effectLst>
            <a:outerShdw blurRad="63500" dist="35921" dir="2700000">
              <a:srgbClr val="000000"/>
            </a:outerShdw>
          </a:effectLst>
        </p:spPr>
        <p:txBody>
          <a:bodyPr spcFirstLastPara="1" wrap="square" lIns="91425" tIns="45700" rIns="91425" bIns="45700" anchor="t" anchorCtr="0">
            <a:normAutofit lnSpcReduction="20000"/>
          </a:bodyPr>
          <a:lstStyle/>
          <a:p>
            <a:pPr marL="0" marR="0" lvl="0" indent="0" algn="ctr" rtl="0">
              <a:lnSpc>
                <a:spcPct val="100000"/>
              </a:lnSpc>
              <a:spcBef>
                <a:spcPts val="0"/>
              </a:spcBef>
              <a:spcAft>
                <a:spcPts val="0"/>
              </a:spcAft>
              <a:buClr>
                <a:srgbClr val="0F116A"/>
              </a:buClr>
              <a:buSzPts val="2640"/>
              <a:buFont typeface="Noto Sans Symbols"/>
              <a:buNone/>
            </a:pPr>
            <a:r>
              <a:rPr lang="en" sz="1700" b="1" i="0" u="none">
                <a:solidFill>
                  <a:srgbClr val="0F116A"/>
                </a:solidFill>
                <a:latin typeface="Arial"/>
                <a:ea typeface="Arial"/>
                <a:cs typeface="Arial"/>
                <a:sym typeface="Arial"/>
              </a:rPr>
              <a:t>Number &amp; size of offspring</a:t>
            </a:r>
            <a:endParaRPr sz="2500"/>
          </a:p>
          <a:p>
            <a:pPr marL="0" marR="0" lvl="0" indent="0" algn="ctr" rtl="0">
              <a:lnSpc>
                <a:spcPct val="100000"/>
              </a:lnSpc>
              <a:spcBef>
                <a:spcPts val="440"/>
              </a:spcBef>
              <a:spcAft>
                <a:spcPts val="0"/>
              </a:spcAft>
              <a:buClr>
                <a:srgbClr val="0F116A"/>
              </a:buClr>
              <a:buSzPts val="2640"/>
              <a:buFont typeface="Noto Sans Symbols"/>
              <a:buNone/>
            </a:pPr>
            <a:r>
              <a:rPr lang="en" sz="1700" b="1" i="0" u="none">
                <a:solidFill>
                  <a:srgbClr val="0F116A"/>
                </a:solidFill>
                <a:latin typeface="Arial"/>
                <a:ea typeface="Arial"/>
                <a:cs typeface="Arial"/>
                <a:sym typeface="Arial"/>
              </a:rPr>
              <a:t>vs.</a:t>
            </a:r>
            <a:endParaRPr sz="2500"/>
          </a:p>
          <a:p>
            <a:pPr marL="0" marR="0" lvl="0" indent="0" algn="ctr" rtl="0">
              <a:lnSpc>
                <a:spcPct val="100000"/>
              </a:lnSpc>
              <a:spcBef>
                <a:spcPts val="440"/>
              </a:spcBef>
              <a:spcAft>
                <a:spcPts val="0"/>
              </a:spcAft>
              <a:buClr>
                <a:srgbClr val="0F116A"/>
              </a:buClr>
              <a:buSzPts val="2640"/>
              <a:buFont typeface="Noto Sans Symbols"/>
              <a:buNone/>
            </a:pPr>
            <a:r>
              <a:rPr lang="en" sz="1700" b="1" i="0" u="none">
                <a:solidFill>
                  <a:srgbClr val="0F116A"/>
                </a:solidFill>
                <a:latin typeface="Arial"/>
                <a:ea typeface="Arial"/>
                <a:cs typeface="Arial"/>
                <a:sym typeface="Arial"/>
              </a:rPr>
              <a:t>Survival of offspring or parent</a:t>
            </a:r>
            <a:endParaRPr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anim calcmode="lin" valueType="num">
                                      <p:cBhvr additive="base">
                                        <p:cTn id="7" dur="500"/>
                                        <p:tgtEl>
                                          <p:spTgt spid="52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7">
                                            <p:txEl>
                                              <p:pRg st="1" end="1"/>
                                            </p:txEl>
                                          </p:spTgt>
                                        </p:tgtEl>
                                        <p:attrNameLst>
                                          <p:attrName>style.visibility</p:attrName>
                                        </p:attrNameLst>
                                      </p:cBhvr>
                                      <p:to>
                                        <p:strVal val="visible"/>
                                      </p:to>
                                    </p:set>
                                    <p:anim calcmode="lin" valueType="num">
                                      <p:cBhvr additive="base">
                                        <p:cTn id="12" dur="500"/>
                                        <p:tgtEl>
                                          <p:spTgt spid="52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7">
                                            <p:txEl>
                                              <p:pRg st="2" end="2"/>
                                            </p:txEl>
                                          </p:spTgt>
                                        </p:tgtEl>
                                        <p:attrNameLst>
                                          <p:attrName>style.visibility</p:attrName>
                                        </p:attrNameLst>
                                      </p:cBhvr>
                                      <p:to>
                                        <p:strVal val="visible"/>
                                      </p:to>
                                    </p:set>
                                    <p:anim calcmode="lin" valueType="num">
                                      <p:cBhvr additive="base">
                                        <p:cTn id="17" dur="500"/>
                                        <p:tgtEl>
                                          <p:spTgt spid="52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27">
                                            <p:txEl>
                                              <p:pRg st="3" end="3"/>
                                            </p:txEl>
                                          </p:spTgt>
                                        </p:tgtEl>
                                        <p:attrNameLst>
                                          <p:attrName>style.visibility</p:attrName>
                                        </p:attrNameLst>
                                      </p:cBhvr>
                                      <p:to>
                                        <p:strVal val="visible"/>
                                      </p:to>
                                    </p:set>
                                    <p:anim calcmode="lin" valueType="num">
                                      <p:cBhvr additive="base">
                                        <p:cTn id="22" dur="500"/>
                                        <p:tgtEl>
                                          <p:spTgt spid="52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27">
                                            <p:txEl>
                                              <p:pRg st="4" end="4"/>
                                            </p:txEl>
                                          </p:spTgt>
                                        </p:tgtEl>
                                        <p:attrNameLst>
                                          <p:attrName>style.visibility</p:attrName>
                                        </p:attrNameLst>
                                      </p:cBhvr>
                                      <p:to>
                                        <p:strVal val="visible"/>
                                      </p:to>
                                    </p:set>
                                    <p:anim calcmode="lin" valueType="num">
                                      <p:cBhvr additive="base">
                                        <p:cTn id="27" dur="500"/>
                                        <p:tgtEl>
                                          <p:spTgt spid="52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27">
                                            <p:txEl>
                                              <p:pRg st="5" end="5"/>
                                            </p:txEl>
                                          </p:spTgt>
                                        </p:tgtEl>
                                        <p:attrNameLst>
                                          <p:attrName>style.visibility</p:attrName>
                                        </p:attrNameLst>
                                      </p:cBhvr>
                                      <p:to>
                                        <p:strVal val="visible"/>
                                      </p:to>
                                    </p:set>
                                    <p:anim calcmode="lin" valueType="num">
                                      <p:cBhvr additive="base">
                                        <p:cTn id="32" dur="500"/>
                                        <p:tgtEl>
                                          <p:spTgt spid="527">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27">
                                            <p:txEl>
                                              <p:pRg st="6" end="6"/>
                                            </p:txEl>
                                          </p:spTgt>
                                        </p:tgtEl>
                                        <p:attrNameLst>
                                          <p:attrName>style.visibility</p:attrName>
                                        </p:attrNameLst>
                                      </p:cBhvr>
                                      <p:to>
                                        <p:strVal val="visible"/>
                                      </p:to>
                                    </p:set>
                                    <p:anim calcmode="lin" valueType="num">
                                      <p:cBhvr additive="base">
                                        <p:cTn id="37" dur="500"/>
                                        <p:tgtEl>
                                          <p:spTgt spid="527">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527">
                                            <p:txEl>
                                              <p:pRg st="7" end="7"/>
                                            </p:txEl>
                                          </p:spTgt>
                                        </p:tgtEl>
                                        <p:attrNameLst>
                                          <p:attrName>style.visibility</p:attrName>
                                        </p:attrNameLst>
                                      </p:cBhvr>
                                      <p:to>
                                        <p:strVal val="visible"/>
                                      </p:to>
                                    </p:set>
                                    <p:anim calcmode="lin" valueType="num">
                                      <p:cBhvr additive="base">
                                        <p:cTn id="42" dur="500"/>
                                        <p:tgtEl>
                                          <p:spTgt spid="527">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27">
                                            <p:txEl>
                                              <p:pRg st="8" end="8"/>
                                            </p:txEl>
                                          </p:spTgt>
                                        </p:tgtEl>
                                        <p:attrNameLst>
                                          <p:attrName>style.visibility</p:attrName>
                                        </p:attrNameLst>
                                      </p:cBhvr>
                                      <p:to>
                                        <p:strVal val="visible"/>
                                      </p:to>
                                    </p:set>
                                    <p:anim calcmode="lin" valueType="num">
                                      <p:cBhvr additive="base">
                                        <p:cTn id="47" dur="500"/>
                                        <p:tgtEl>
                                          <p:spTgt spid="527">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527">
                                            <p:txEl>
                                              <p:pRg st="9" end="9"/>
                                            </p:txEl>
                                          </p:spTgt>
                                        </p:tgtEl>
                                        <p:attrNameLst>
                                          <p:attrName>style.visibility</p:attrName>
                                        </p:attrNameLst>
                                      </p:cBhvr>
                                      <p:to>
                                        <p:strVal val="visible"/>
                                      </p:to>
                                    </p:set>
                                    <p:anim calcmode="lin" valueType="num">
                                      <p:cBhvr additive="base">
                                        <p:cTn id="52" dur="500"/>
                                        <p:tgtEl>
                                          <p:spTgt spid="527">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527">
                                            <p:txEl>
                                              <p:pRg st="10" end="10"/>
                                            </p:txEl>
                                          </p:spTgt>
                                        </p:tgtEl>
                                        <p:attrNameLst>
                                          <p:attrName>style.visibility</p:attrName>
                                        </p:attrNameLst>
                                      </p:cBhvr>
                                      <p:to>
                                        <p:strVal val="visible"/>
                                      </p:to>
                                    </p:set>
                                    <p:anim calcmode="lin" valueType="num">
                                      <p:cBhvr additive="base">
                                        <p:cTn id="57" dur="500"/>
                                        <p:tgtEl>
                                          <p:spTgt spid="527">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527">
                                            <p:txEl>
                                              <p:pRg st="11" end="11"/>
                                            </p:txEl>
                                          </p:spTgt>
                                        </p:tgtEl>
                                        <p:attrNameLst>
                                          <p:attrName>style.visibility</p:attrName>
                                        </p:attrNameLst>
                                      </p:cBhvr>
                                      <p:to>
                                        <p:strVal val="visible"/>
                                      </p:to>
                                    </p:set>
                                    <p:anim calcmode="lin" valueType="num">
                                      <p:cBhvr additive="base">
                                        <p:cTn id="62" dur="500"/>
                                        <p:tgtEl>
                                          <p:spTgt spid="527">
                                            <p:txEl>
                                              <p:pRg st="11" end="1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3"/>
          <p:cNvSpPr txBox="1">
            <a:spLocks noGrp="1"/>
          </p:cNvSpPr>
          <p:nvPr>
            <p:ph type="body" idx="1"/>
          </p:nvPr>
        </p:nvSpPr>
        <p:spPr>
          <a:xfrm>
            <a:off x="228600" y="124200"/>
            <a:ext cx="8610600" cy="859800"/>
          </a:xfrm>
          <a:prstGeom prst="rect">
            <a:avLst/>
          </a:prstGeom>
          <a:noFill/>
          <a:ln>
            <a:noFill/>
          </a:ln>
        </p:spPr>
        <p:txBody>
          <a:bodyPr spcFirstLastPara="1" wrap="square" lIns="91425" tIns="45700" rIns="91425" bIns="45700" anchor="t" anchorCtr="0">
            <a:normAutofit fontScale="77500" lnSpcReduction="20000"/>
          </a:bodyPr>
          <a:lstStyle/>
          <a:p>
            <a:pPr marL="346075" lvl="0" indent="-306070" algn="l" rtl="0">
              <a:lnSpc>
                <a:spcPct val="100000"/>
              </a:lnSpc>
              <a:spcBef>
                <a:spcPts val="0"/>
              </a:spcBef>
              <a:spcAft>
                <a:spcPts val="0"/>
              </a:spcAft>
              <a:buClr>
                <a:srgbClr val="339933"/>
              </a:buClr>
              <a:buSzPct val="100000"/>
              <a:buFont typeface="Arial"/>
              <a:buChar char="•"/>
            </a:pPr>
            <a:r>
              <a:rPr lang="en" sz="2800" b="1">
                <a:solidFill>
                  <a:srgbClr val="22228B"/>
                </a:solidFill>
                <a:latin typeface="Arial"/>
                <a:ea typeface="Arial"/>
                <a:cs typeface="Arial"/>
                <a:sym typeface="Arial"/>
              </a:rPr>
              <a:t>What is the advantage to k</a:t>
            </a:r>
            <a:r>
              <a:rPr lang="en" sz="2800" b="1" i="0" u="none">
                <a:solidFill>
                  <a:srgbClr val="22228B"/>
                </a:solidFill>
                <a:latin typeface="Arial"/>
                <a:ea typeface="Arial"/>
                <a:cs typeface="Arial"/>
                <a:sym typeface="Arial"/>
              </a:rPr>
              <a:t>-selection</a:t>
            </a:r>
            <a:r>
              <a:rPr lang="en" sz="2800">
                <a:latin typeface="Arial"/>
                <a:ea typeface="Arial"/>
                <a:cs typeface="Arial"/>
                <a:sym typeface="Arial"/>
              </a:rPr>
              <a:t>?</a:t>
            </a:r>
            <a:r>
              <a:rPr lang="en" sz="2800">
                <a:highlight>
                  <a:srgbClr val="00FF00"/>
                </a:highlight>
                <a:latin typeface="Arial"/>
                <a:ea typeface="Arial"/>
                <a:cs typeface="Arial"/>
                <a:sym typeface="Arial"/>
              </a:rPr>
              <a:t>--</a:t>
            </a:r>
            <a:r>
              <a:rPr lang="en" sz="2800" b="0" i="0" u="none">
                <a:solidFill>
                  <a:schemeClr val="dk1"/>
                </a:solidFill>
                <a:highlight>
                  <a:srgbClr val="00FF00"/>
                </a:highlight>
                <a:latin typeface="Arial"/>
                <a:ea typeface="Arial"/>
                <a:cs typeface="Arial"/>
                <a:sym typeface="Arial"/>
              </a:rPr>
              <a:t> </a:t>
            </a:r>
            <a:endParaRPr/>
          </a:p>
          <a:p>
            <a:pPr marL="346075" lvl="0" indent="-306070" algn="l" rtl="0">
              <a:lnSpc>
                <a:spcPct val="100000"/>
              </a:lnSpc>
              <a:spcBef>
                <a:spcPts val="1500"/>
              </a:spcBef>
              <a:spcAft>
                <a:spcPts val="0"/>
              </a:spcAft>
              <a:buClr>
                <a:srgbClr val="339933"/>
              </a:buClr>
              <a:buSzPct val="100000"/>
              <a:buFont typeface="Arial"/>
              <a:buChar char="•"/>
            </a:pPr>
            <a:r>
              <a:rPr lang="en" sz="2800" b="1">
                <a:solidFill>
                  <a:srgbClr val="22228B"/>
                </a:solidFill>
                <a:latin typeface="Arial"/>
                <a:ea typeface="Arial"/>
                <a:cs typeface="Arial"/>
                <a:sym typeface="Arial"/>
              </a:rPr>
              <a:t>What is the advantage to r-selection</a:t>
            </a:r>
            <a:r>
              <a:rPr lang="en" sz="2800">
                <a:latin typeface="Arial"/>
                <a:ea typeface="Arial"/>
                <a:cs typeface="Arial"/>
                <a:sym typeface="Arial"/>
              </a:rPr>
              <a:t>?</a:t>
            </a:r>
            <a:r>
              <a:rPr lang="en" sz="2800">
                <a:highlight>
                  <a:srgbClr val="00FF00"/>
                </a:highlight>
                <a:latin typeface="Arial"/>
                <a:ea typeface="Arial"/>
                <a:cs typeface="Arial"/>
                <a:sym typeface="Arial"/>
              </a:rPr>
              <a:t>--</a:t>
            </a:r>
            <a:endParaRPr/>
          </a:p>
        </p:txBody>
      </p:sp>
      <p:graphicFrame>
        <p:nvGraphicFramePr>
          <p:cNvPr id="537" name="Google Shape;537;p83"/>
          <p:cNvGraphicFramePr/>
          <p:nvPr/>
        </p:nvGraphicFramePr>
        <p:xfrm>
          <a:off x="381000" y="1314450"/>
          <a:ext cx="8458200" cy="3556350"/>
        </p:xfrm>
        <a:graphic>
          <a:graphicData uri="http://schemas.openxmlformats.org/drawingml/2006/table">
            <a:tbl>
              <a:tblPr>
                <a:noFill/>
                <a:tableStyleId>{C2502BDF-7136-4EBE-BF98-32E971A1C5B8}</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685800">
                <a:tc>
                  <a:txBody>
                    <a:bodyPr/>
                    <a:lstStyle/>
                    <a:p>
                      <a:pPr marL="0" marR="0" lvl="0" indent="0" algn="ctr" rtl="0">
                        <a:lnSpc>
                          <a:spcPct val="100000"/>
                        </a:lnSpc>
                        <a:spcBef>
                          <a:spcPts val="0"/>
                        </a:spcBef>
                        <a:spcAft>
                          <a:spcPts val="0"/>
                        </a:spcAft>
                        <a:buClr>
                          <a:srgbClr val="FFFFFF"/>
                        </a:buClr>
                        <a:buSzPts val="2700"/>
                        <a:buFont typeface="Arial"/>
                        <a:buNone/>
                      </a:pPr>
                      <a:r>
                        <a:rPr lang="en" sz="2700" b="1" i="0" u="none" strike="noStrike" cap="none">
                          <a:solidFill>
                            <a:srgbClr val="FFFFFF"/>
                          </a:solidFill>
                          <a:latin typeface="Arial"/>
                          <a:ea typeface="Arial"/>
                          <a:cs typeface="Arial"/>
                          <a:sym typeface="Arial"/>
                        </a:rPr>
                        <a:t>K-selection</a:t>
                      </a:r>
                      <a:endParaRPr sz="1100"/>
                    </a:p>
                  </a:txBody>
                  <a:tcPr marL="91450" marR="9145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rgbClr val="FFFFFF"/>
                        </a:buClr>
                        <a:buSzPts val="2700"/>
                        <a:buFont typeface="Arial"/>
                        <a:buNone/>
                      </a:pPr>
                      <a:r>
                        <a:rPr lang="en" sz="2700" b="1" i="0" u="none" strike="noStrike" cap="none">
                          <a:solidFill>
                            <a:srgbClr val="FFFFFF"/>
                          </a:solidFill>
                          <a:latin typeface="Arial"/>
                          <a:ea typeface="Arial"/>
                          <a:cs typeface="Arial"/>
                          <a:sym typeface="Arial"/>
                        </a:rPr>
                        <a:t>r-selection</a:t>
                      </a:r>
                      <a:endParaRPr sz="1100"/>
                    </a:p>
                  </a:txBody>
                  <a:tcPr marL="91450" marR="9145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86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Live around K</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Exponential growth</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1"/>
                  </a:ext>
                </a:extLst>
              </a:tr>
              <a:tr h="4786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High prenatal care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Little or no care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4786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Low birth numbers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High birth numbers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3"/>
                  </a:ext>
                </a:extLst>
              </a:tr>
              <a:tr h="4774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Good survival of young</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Poor survival of young</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4786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Density-dependent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Density independent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5"/>
                  </a:ext>
                </a:extLst>
              </a:tr>
              <a:tr h="478625">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ie. Humans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ie. cockroaches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
              <a:t>Optional…meet the orphan calves</a:t>
            </a:r>
            <a:endParaRPr/>
          </a:p>
        </p:txBody>
      </p:sp>
      <p:sp>
        <p:nvSpPr>
          <p:cNvPr id="543" name="Google Shape;543;p8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endParaRPr sz="1100">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n" sz="2500" b="1">
                <a:latin typeface="Comic Sans MS"/>
                <a:ea typeface="Comic Sans MS"/>
                <a:cs typeface="Comic Sans MS"/>
                <a:sym typeface="Comic Sans MS"/>
              </a:rPr>
              <a:t>https://elephantswithoutborders.org/elephant-orphanage/meet-the-calves/</a:t>
            </a:r>
            <a:endParaRPr sz="4400"/>
          </a:p>
        </p:txBody>
      </p:sp>
      <p:pic>
        <p:nvPicPr>
          <p:cNvPr id="544" name="Google Shape;544;p84"/>
          <p:cNvPicPr preferRelativeResize="0"/>
          <p:nvPr/>
        </p:nvPicPr>
        <p:blipFill>
          <a:blip r:embed="rId3">
            <a:alphaModFix/>
          </a:blip>
          <a:stretch>
            <a:fillRect/>
          </a:stretch>
        </p:blipFill>
        <p:spPr>
          <a:xfrm>
            <a:off x="4836694" y="2571750"/>
            <a:ext cx="3086100" cy="2057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2"/>
              </a:buClr>
              <a:buSzPts val="3600"/>
              <a:buFont typeface="Arial"/>
              <a:buNone/>
            </a:pPr>
            <a:r>
              <a:rPr lang="en" sz="3600" b="1" i="0" u="none" strike="noStrike" cap="none">
                <a:solidFill>
                  <a:schemeClr val="dk2"/>
                </a:solidFill>
                <a:latin typeface="Arial"/>
                <a:ea typeface="Arial"/>
                <a:cs typeface="Arial"/>
                <a:sym typeface="Arial"/>
              </a:rPr>
              <a:t>Life takes place in populations</a:t>
            </a:r>
            <a:endParaRPr/>
          </a:p>
        </p:txBody>
      </p:sp>
      <p:sp>
        <p:nvSpPr>
          <p:cNvPr id="550" name="Google Shape;550;p85" descr="Rectangle: Click to edit Master text styles &#10;Second level &#10;Third level &#10;Fourth level &#10;Fifth level"/>
          <p:cNvSpPr txBox="1">
            <a:spLocks noGrp="1"/>
          </p:cNvSpPr>
          <p:nvPr>
            <p:ph type="body" idx="1"/>
          </p:nvPr>
        </p:nvSpPr>
        <p:spPr>
          <a:xfrm>
            <a:off x="838200" y="1028700"/>
            <a:ext cx="7772400" cy="1397700"/>
          </a:xfrm>
          <a:prstGeom prst="rect">
            <a:avLst/>
          </a:prstGeom>
          <a:noFill/>
          <a:ln>
            <a:noFill/>
          </a:ln>
        </p:spPr>
        <p:txBody>
          <a:bodyPr spcFirstLastPara="1" wrap="square" lIns="91425" tIns="45700" rIns="91425" bIns="45700" anchor="t" anchorCtr="0">
            <a:normAutofit lnSpcReduction="20000"/>
          </a:bodyPr>
          <a:lstStyle/>
          <a:p>
            <a:pPr marL="342900" marR="0" lvl="0" indent="-342900" algn="l" rtl="0">
              <a:lnSpc>
                <a:spcPct val="100000"/>
              </a:lnSpc>
              <a:spcBef>
                <a:spcPts val="0"/>
              </a:spcBef>
              <a:spcAft>
                <a:spcPts val="0"/>
              </a:spcAft>
              <a:buClr>
                <a:srgbClr val="0F116A"/>
              </a:buClr>
              <a:buSzPts val="3600"/>
              <a:buFont typeface="Noto Sans Symbols"/>
              <a:buChar char="▪"/>
            </a:pPr>
            <a:r>
              <a:rPr lang="en" sz="3000" b="1" i="0" u="none">
                <a:solidFill>
                  <a:srgbClr val="0F116A"/>
                </a:solidFill>
                <a:latin typeface="Arial"/>
                <a:ea typeface="Arial"/>
                <a:cs typeface="Arial"/>
                <a:sym typeface="Arial"/>
              </a:rPr>
              <a:t>Population</a:t>
            </a:r>
            <a:endParaRPr/>
          </a:p>
          <a:p>
            <a:pPr marL="742950" marR="0" lvl="1" indent="-285750" algn="l" rtl="0">
              <a:lnSpc>
                <a:spcPct val="100000"/>
              </a:lnSpc>
              <a:spcBef>
                <a:spcPts val="560"/>
              </a:spcBef>
              <a:spcAft>
                <a:spcPts val="0"/>
              </a:spcAft>
              <a:buClr>
                <a:schemeClr val="dk1"/>
              </a:buClr>
              <a:buSzPts val="1680"/>
              <a:buFont typeface="Noto Sans Symbols"/>
              <a:buChar char="◆"/>
            </a:pPr>
            <a:r>
              <a:rPr lang="en" sz="2800" b="1" i="0" u="none" strike="noStrike" cap="none">
                <a:solidFill>
                  <a:schemeClr val="dk1"/>
                </a:solidFill>
                <a:latin typeface="Arial"/>
                <a:ea typeface="Arial"/>
                <a:cs typeface="Arial"/>
                <a:sym typeface="Arial"/>
              </a:rPr>
              <a:t>group of individuals of </a:t>
            </a:r>
            <a:r>
              <a:rPr lang="en" sz="2800" b="1" i="0" u="sng" strike="noStrike" cap="none">
                <a:solidFill>
                  <a:schemeClr val="dk1"/>
                </a:solidFill>
                <a:latin typeface="Arial"/>
                <a:ea typeface="Arial"/>
                <a:cs typeface="Arial"/>
                <a:sym typeface="Arial"/>
              </a:rPr>
              <a:t>same</a:t>
            </a:r>
            <a:r>
              <a:rPr lang="en" sz="2800" b="1" i="0" u="none" strike="noStrike" cap="none">
                <a:solidFill>
                  <a:schemeClr val="dk1"/>
                </a:solidFill>
                <a:latin typeface="Arial"/>
                <a:ea typeface="Arial"/>
                <a:cs typeface="Arial"/>
                <a:sym typeface="Arial"/>
              </a:rPr>
              <a:t> species in </a:t>
            </a:r>
            <a:r>
              <a:rPr lang="en" sz="2800" b="1" i="0" u="sng" strike="noStrike" cap="none">
                <a:solidFill>
                  <a:schemeClr val="dk1"/>
                </a:solidFill>
                <a:latin typeface="Arial"/>
                <a:ea typeface="Arial"/>
                <a:cs typeface="Arial"/>
                <a:sym typeface="Arial"/>
              </a:rPr>
              <a:t>same</a:t>
            </a:r>
            <a:r>
              <a:rPr lang="en" sz="2800" b="1" i="0" u="none" strike="noStrike" cap="none">
                <a:solidFill>
                  <a:schemeClr val="dk1"/>
                </a:solidFill>
                <a:latin typeface="Arial"/>
                <a:ea typeface="Arial"/>
                <a:cs typeface="Arial"/>
                <a:sym typeface="Arial"/>
              </a:rPr>
              <a:t> area at </a:t>
            </a:r>
            <a:r>
              <a:rPr lang="en" sz="2800" b="1" i="0" u="sng" strike="noStrike" cap="none">
                <a:solidFill>
                  <a:schemeClr val="dk1"/>
                </a:solidFill>
                <a:latin typeface="Arial"/>
                <a:ea typeface="Arial"/>
                <a:cs typeface="Arial"/>
                <a:sym typeface="Arial"/>
              </a:rPr>
              <a:t>same</a:t>
            </a:r>
            <a:r>
              <a:rPr lang="en" sz="2800" b="1" i="0" u="none" strike="noStrike" cap="none">
                <a:solidFill>
                  <a:schemeClr val="dk1"/>
                </a:solidFill>
                <a:latin typeface="Arial"/>
                <a:ea typeface="Arial"/>
                <a:cs typeface="Arial"/>
                <a:sym typeface="Arial"/>
              </a:rPr>
              <a:t> time</a:t>
            </a:r>
            <a:endParaRPr/>
          </a:p>
        </p:txBody>
      </p:sp>
      <p:sp>
        <p:nvSpPr>
          <p:cNvPr id="551" name="Google Shape;551;p85"/>
          <p:cNvSpPr txBox="1"/>
          <p:nvPr/>
        </p:nvSpPr>
        <p:spPr>
          <a:xfrm>
            <a:off x="6285600" y="2429254"/>
            <a:ext cx="2509800" cy="1867800"/>
          </a:xfrm>
          <a:prstGeom prst="rect">
            <a:avLst/>
          </a:prstGeom>
          <a:solidFill>
            <a:srgbClr val="FFCC18"/>
          </a:solidFill>
          <a:ln>
            <a:noFill/>
          </a:ln>
          <a:effectLst>
            <a:outerShdw blurRad="63500" dist="35921" dir="2700000">
              <a:srgbClr val="808080"/>
            </a:outerShdw>
          </a:effectLst>
        </p:spPr>
        <p:txBody>
          <a:bodyPr spcFirstLastPara="1" wrap="square" lIns="91425" tIns="45700" rIns="91425" bIns="45700" anchor="t" anchorCtr="0">
            <a:noAutofit/>
          </a:bodyPr>
          <a:lstStyle/>
          <a:p>
            <a:pPr marL="227012" marR="0" lvl="0" indent="-227012" algn="l" rtl="0">
              <a:lnSpc>
                <a:spcPct val="110000"/>
              </a:lnSpc>
              <a:spcBef>
                <a:spcPts val="0"/>
              </a:spcBef>
              <a:spcAft>
                <a:spcPts val="0"/>
              </a:spcAft>
              <a:buClr>
                <a:schemeClr val="hlink"/>
              </a:buClr>
              <a:buSzPts val="2600"/>
              <a:buFont typeface="Noto Sans Symbols"/>
              <a:buChar char="▪"/>
            </a:pPr>
            <a:r>
              <a:rPr lang="en" sz="2600" b="1" i="0" u="none">
                <a:solidFill>
                  <a:srgbClr val="0F116A"/>
                </a:solidFill>
                <a:latin typeface="Arial"/>
                <a:ea typeface="Arial"/>
                <a:cs typeface="Arial"/>
                <a:sym typeface="Arial"/>
              </a:rPr>
              <a:t>rely on same resources</a:t>
            </a:r>
            <a:endParaRPr/>
          </a:p>
          <a:p>
            <a:pPr marL="227012" marR="0" lvl="0" indent="-227012" algn="l" rtl="0">
              <a:lnSpc>
                <a:spcPct val="110000"/>
              </a:lnSpc>
              <a:spcBef>
                <a:spcPts val="0"/>
              </a:spcBef>
              <a:spcAft>
                <a:spcPts val="0"/>
              </a:spcAft>
              <a:buClr>
                <a:schemeClr val="hlink"/>
              </a:buClr>
              <a:buSzPts val="2600"/>
              <a:buFont typeface="Noto Sans Symbols"/>
              <a:buChar char="▪"/>
            </a:pPr>
            <a:r>
              <a:rPr lang="en" sz="2600" b="1" i="0" u="none">
                <a:solidFill>
                  <a:srgbClr val="0F116A"/>
                </a:solidFill>
                <a:latin typeface="Arial"/>
                <a:ea typeface="Arial"/>
                <a:cs typeface="Arial"/>
                <a:sym typeface="Arial"/>
              </a:rPr>
              <a:t>interact</a:t>
            </a:r>
            <a:endParaRPr/>
          </a:p>
          <a:p>
            <a:pPr marL="227012" marR="0" lvl="0" indent="-227012" algn="l" rtl="0">
              <a:lnSpc>
                <a:spcPct val="110000"/>
              </a:lnSpc>
              <a:spcBef>
                <a:spcPts val="0"/>
              </a:spcBef>
              <a:spcAft>
                <a:spcPts val="0"/>
              </a:spcAft>
              <a:buClr>
                <a:schemeClr val="hlink"/>
              </a:buClr>
              <a:buSzPts val="2600"/>
              <a:buFont typeface="Noto Sans Symbols"/>
              <a:buChar char="▪"/>
            </a:pPr>
            <a:r>
              <a:rPr lang="en" sz="2600" b="1" i="0" u="none">
                <a:solidFill>
                  <a:srgbClr val="0F116A"/>
                </a:solidFill>
                <a:latin typeface="Arial"/>
                <a:ea typeface="Arial"/>
                <a:cs typeface="Arial"/>
                <a:sym typeface="Arial"/>
              </a:rPr>
              <a:t>interbreed</a:t>
            </a:r>
            <a:endParaRPr/>
          </a:p>
        </p:txBody>
      </p:sp>
      <p:pic>
        <p:nvPicPr>
          <p:cNvPr id="552" name="Google Shape;552;p85" descr="f53-01_life_takes_place"/>
          <p:cNvPicPr preferRelativeResize="0"/>
          <p:nvPr/>
        </p:nvPicPr>
        <p:blipFill rotWithShape="1">
          <a:blip r:embed="rId3">
            <a:alphaModFix/>
          </a:blip>
          <a:srcRect l="28127" t="15002" r="28122" b="8998"/>
          <a:stretch/>
        </p:blipFill>
        <p:spPr>
          <a:xfrm>
            <a:off x="382225" y="2365781"/>
            <a:ext cx="2509837" cy="2453878"/>
          </a:xfrm>
          <a:prstGeom prst="rect">
            <a:avLst/>
          </a:prstGeom>
          <a:noFill/>
          <a:ln>
            <a:noFill/>
          </a:ln>
          <a:effectLst>
            <a:outerShdw blurRad="63500" dist="35921" dir="2700000">
              <a:srgbClr val="808080"/>
            </a:outerShdw>
          </a:effectLst>
        </p:spPr>
      </p:pic>
      <p:sp>
        <p:nvSpPr>
          <p:cNvPr id="553" name="Google Shape;553;p85"/>
          <p:cNvSpPr txBox="1"/>
          <p:nvPr/>
        </p:nvSpPr>
        <p:spPr>
          <a:xfrm>
            <a:off x="229194" y="4582666"/>
            <a:ext cx="8685612" cy="418294"/>
          </a:xfrm>
          <a:prstGeom prst="rect">
            <a:avLst/>
          </a:prstGeom>
          <a:solidFill>
            <a:schemeClr val="lt2"/>
          </a:solidFill>
          <a:ln>
            <a:noFill/>
          </a:ln>
          <a:effectLst>
            <a:outerShdw blurRad="63500" dist="35921" dir="2700000">
              <a:srgbClr val="808080"/>
            </a:outerShdw>
          </a:effectLst>
        </p:spPr>
        <p:txBody>
          <a:bodyPr spcFirstLastPara="1" wrap="square" lIns="45700" tIns="0" rIns="45700" bIns="0" anchor="ctr" anchorCtr="0">
            <a:noAutofit/>
          </a:bodyPr>
          <a:lstStyle/>
          <a:p>
            <a:pPr marL="0" marR="0" lvl="0" indent="0" algn="l" rtl="0">
              <a:lnSpc>
                <a:spcPct val="100000"/>
              </a:lnSpc>
              <a:spcBef>
                <a:spcPts val="0"/>
              </a:spcBef>
              <a:spcAft>
                <a:spcPts val="0"/>
              </a:spcAft>
              <a:buClr>
                <a:srgbClr val="BC0013"/>
              </a:buClr>
              <a:buSzPts val="2200"/>
              <a:buFont typeface="Arial"/>
              <a:buNone/>
            </a:pPr>
            <a:r>
              <a:rPr lang="en" sz="2200" b="1" i="0" u="none" dirty="0">
                <a:solidFill>
                  <a:srgbClr val="BC0013"/>
                </a:solidFill>
                <a:latin typeface="Arial"/>
                <a:ea typeface="Arial"/>
                <a:cs typeface="Arial"/>
                <a:sym typeface="Arial"/>
              </a:rPr>
              <a:t>Population Ecology:</a:t>
            </a:r>
            <a:r>
              <a:rPr lang="en" sz="2200" b="1" i="0" u="none" dirty="0">
                <a:solidFill>
                  <a:schemeClr val="dk2"/>
                </a:solidFill>
                <a:latin typeface="Arial"/>
                <a:ea typeface="Arial"/>
                <a:cs typeface="Arial"/>
                <a:sym typeface="Arial"/>
              </a:rPr>
              <a:t> What factors affect a population?</a:t>
            </a:r>
            <a:endParaRPr dirty="0"/>
          </a:p>
        </p:txBody>
      </p:sp>
      <p:pic>
        <p:nvPicPr>
          <p:cNvPr id="554" name="Google Shape;554;p85"/>
          <p:cNvPicPr preferRelativeResize="0"/>
          <p:nvPr/>
        </p:nvPicPr>
        <p:blipFill>
          <a:blip r:embed="rId4">
            <a:alphaModFix/>
          </a:blip>
          <a:stretch>
            <a:fillRect/>
          </a:stretch>
        </p:blipFill>
        <p:spPr>
          <a:xfrm>
            <a:off x="2962375" y="2598598"/>
            <a:ext cx="3206700" cy="18037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2"/>
                                        </p:tgtEl>
                                        <p:attrNameLst>
                                          <p:attrName>style.visibility</p:attrName>
                                        </p:attrNameLst>
                                      </p:cBhvr>
                                      <p:to>
                                        <p:strVal val="visible"/>
                                      </p:to>
                                    </p:set>
                                    <p:animEffect transition="in" filter="fade">
                                      <p:cBhvr>
                                        <p:cTn id="7" dur="500"/>
                                        <p:tgtEl>
                                          <p:spTgt spid="5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1"/>
                                        </p:tgtEl>
                                        <p:attrNameLst>
                                          <p:attrName>style.visibility</p:attrName>
                                        </p:attrNameLst>
                                      </p:cBhvr>
                                      <p:to>
                                        <p:strVal val="visible"/>
                                      </p:to>
                                    </p:set>
                                    <p:anim calcmode="lin" valueType="num">
                                      <p:cBhvr additive="base">
                                        <p:cTn id="12" dur="500"/>
                                        <p:tgtEl>
                                          <p:spTgt spid="5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descr="Rectangle: Click to edit Master text styles &#10;Second level &#10;Third level &#10;Fourth level &#10;Fifth level"/>
          <p:cNvSpPr txBox="1">
            <a:spLocks noGrp="1"/>
          </p:cNvSpPr>
          <p:nvPr>
            <p:ph type="body" idx="1"/>
          </p:nvPr>
        </p:nvSpPr>
        <p:spPr>
          <a:xfrm>
            <a:off x="679450" y="1028700"/>
            <a:ext cx="4333800" cy="3886200"/>
          </a:xfrm>
          <a:prstGeom prst="rect">
            <a:avLst/>
          </a:prstGeom>
          <a:noFill/>
          <a:ln>
            <a:noFill/>
          </a:ln>
        </p:spPr>
        <p:txBody>
          <a:bodyPr spcFirstLastPara="1" wrap="square" lIns="91425" tIns="45700" rIns="91425" bIns="45700" anchor="t" anchorCtr="0">
            <a:normAutofit fontScale="85000" lnSpcReduction="20000"/>
          </a:bodyPr>
          <a:lstStyle/>
          <a:p>
            <a:pPr marL="342900" marR="0" lvl="0" indent="0" algn="l" rtl="0">
              <a:lnSpc>
                <a:spcPct val="100000"/>
              </a:lnSpc>
              <a:spcBef>
                <a:spcPts val="0"/>
              </a:spcBef>
              <a:spcAft>
                <a:spcPts val="0"/>
              </a:spcAft>
              <a:buNone/>
            </a:pPr>
            <a:r>
              <a:rPr lang="en" sz="3658" b="1" i="0" u="none">
                <a:solidFill>
                  <a:srgbClr val="FF0000"/>
                </a:solidFill>
                <a:latin typeface="Arial"/>
                <a:ea typeface="Arial"/>
                <a:cs typeface="Arial"/>
                <a:sym typeface="Arial"/>
              </a:rPr>
              <a:t>Abiotic factors</a:t>
            </a:r>
            <a:endParaRPr sz="4058">
              <a:solidFill>
                <a:srgbClr val="FF0000"/>
              </a:solidFill>
            </a:endParaRPr>
          </a:p>
          <a:p>
            <a:pPr marL="742950" marR="0" lvl="1" indent="-272033" algn="l" rtl="0">
              <a:lnSpc>
                <a:spcPct val="100000"/>
              </a:lnSpc>
              <a:spcBef>
                <a:spcPts val="480"/>
              </a:spcBef>
              <a:spcAft>
                <a:spcPts val="0"/>
              </a:spcAft>
              <a:buClr>
                <a:srgbClr val="FF0000"/>
              </a:buClr>
              <a:buSzPct val="59999"/>
              <a:buFont typeface="Noto Sans Symbols"/>
              <a:buChar char="◆"/>
            </a:pPr>
            <a:r>
              <a:rPr lang="en" sz="2400" b="1" i="0" u="none" strike="noStrike" cap="none">
                <a:solidFill>
                  <a:srgbClr val="FF0000"/>
                </a:solidFill>
                <a:latin typeface="Arial"/>
                <a:ea typeface="Arial"/>
                <a:cs typeface="Arial"/>
                <a:sym typeface="Arial"/>
              </a:rPr>
              <a:t>sunlight &amp; temperature</a:t>
            </a:r>
            <a:endParaRPr>
              <a:solidFill>
                <a:srgbClr val="FF0000"/>
              </a:solidFill>
            </a:endParaRPr>
          </a:p>
          <a:p>
            <a:pPr marL="742950" marR="0" lvl="1" indent="-272033" algn="l" rtl="0">
              <a:lnSpc>
                <a:spcPct val="100000"/>
              </a:lnSpc>
              <a:spcBef>
                <a:spcPts val="480"/>
              </a:spcBef>
              <a:spcAft>
                <a:spcPts val="0"/>
              </a:spcAft>
              <a:buClr>
                <a:srgbClr val="FF0000"/>
              </a:buClr>
              <a:buSzPct val="59999"/>
              <a:buFont typeface="Noto Sans Symbols"/>
              <a:buChar char="◆"/>
            </a:pPr>
            <a:r>
              <a:rPr lang="en" sz="2400" b="1" i="0" u="none" strike="noStrike" cap="none">
                <a:solidFill>
                  <a:srgbClr val="FF0000"/>
                </a:solidFill>
                <a:latin typeface="Arial"/>
                <a:ea typeface="Arial"/>
                <a:cs typeface="Arial"/>
                <a:sym typeface="Arial"/>
              </a:rPr>
              <a:t>precipitation / water</a:t>
            </a:r>
            <a:endParaRPr>
              <a:solidFill>
                <a:srgbClr val="FF0000"/>
              </a:solidFill>
            </a:endParaRPr>
          </a:p>
          <a:p>
            <a:pPr marL="742950" marR="0" lvl="1" indent="-272033" algn="l" rtl="0">
              <a:lnSpc>
                <a:spcPct val="100000"/>
              </a:lnSpc>
              <a:spcBef>
                <a:spcPts val="480"/>
              </a:spcBef>
              <a:spcAft>
                <a:spcPts val="0"/>
              </a:spcAft>
              <a:buClr>
                <a:srgbClr val="FF0000"/>
              </a:buClr>
              <a:buSzPct val="59999"/>
              <a:buFont typeface="Noto Sans Symbols"/>
              <a:buChar char="◆"/>
            </a:pPr>
            <a:r>
              <a:rPr lang="en" sz="2400" b="1" i="0" u="none" strike="noStrike" cap="none">
                <a:solidFill>
                  <a:srgbClr val="FF0000"/>
                </a:solidFill>
                <a:latin typeface="Arial"/>
                <a:ea typeface="Arial"/>
                <a:cs typeface="Arial"/>
                <a:sym typeface="Arial"/>
              </a:rPr>
              <a:t>soil / nutrients</a:t>
            </a:r>
            <a:endParaRPr sz="2400" b="1" i="0" u="none" strike="noStrike" cap="none">
              <a:solidFill>
                <a:srgbClr val="FF0000"/>
              </a:solidFill>
              <a:latin typeface="Arial"/>
              <a:ea typeface="Arial"/>
              <a:cs typeface="Arial"/>
              <a:sym typeface="Arial"/>
            </a:endParaRPr>
          </a:p>
          <a:p>
            <a:pPr marL="742950" marR="0" lvl="0" indent="0" algn="l" rtl="0">
              <a:lnSpc>
                <a:spcPct val="100000"/>
              </a:lnSpc>
              <a:spcBef>
                <a:spcPts val="480"/>
              </a:spcBef>
              <a:spcAft>
                <a:spcPts val="0"/>
              </a:spcAft>
              <a:buNone/>
            </a:pPr>
            <a:endParaRPr sz="2400" b="1">
              <a:solidFill>
                <a:srgbClr val="FF0000"/>
              </a:solidFill>
              <a:latin typeface="Arial"/>
              <a:ea typeface="Arial"/>
              <a:cs typeface="Arial"/>
              <a:sym typeface="Arial"/>
            </a:endParaRPr>
          </a:p>
          <a:p>
            <a:pPr marL="0" marR="0" lvl="0" indent="0" algn="l" rtl="0">
              <a:lnSpc>
                <a:spcPct val="100000"/>
              </a:lnSpc>
              <a:spcBef>
                <a:spcPts val="520"/>
              </a:spcBef>
              <a:spcAft>
                <a:spcPts val="0"/>
              </a:spcAft>
              <a:buNone/>
            </a:pPr>
            <a:r>
              <a:rPr lang="en" sz="4269" b="1" i="0" u="none">
                <a:solidFill>
                  <a:srgbClr val="A64D79"/>
                </a:solidFill>
                <a:latin typeface="Arial"/>
                <a:ea typeface="Arial"/>
                <a:cs typeface="Arial"/>
                <a:sym typeface="Arial"/>
              </a:rPr>
              <a:t>Biotic factors</a:t>
            </a:r>
            <a:endParaRPr sz="4669">
              <a:solidFill>
                <a:srgbClr val="A64D79"/>
              </a:solidFill>
            </a:endParaRPr>
          </a:p>
          <a:p>
            <a:pPr marL="742950" marR="0" lvl="1" indent="-272033" algn="l" rtl="0">
              <a:lnSpc>
                <a:spcPct val="100000"/>
              </a:lnSpc>
              <a:spcBef>
                <a:spcPts val="480"/>
              </a:spcBef>
              <a:spcAft>
                <a:spcPts val="0"/>
              </a:spcAft>
              <a:buClr>
                <a:srgbClr val="A64D79"/>
              </a:buClr>
              <a:buSzPct val="59999"/>
              <a:buFont typeface="Noto Sans Symbols"/>
              <a:buChar char="◆"/>
            </a:pPr>
            <a:r>
              <a:rPr lang="en" sz="2400" b="1" i="0" u="none" strike="noStrike" cap="none">
                <a:solidFill>
                  <a:srgbClr val="A64D79"/>
                </a:solidFill>
                <a:latin typeface="Arial"/>
                <a:ea typeface="Arial"/>
                <a:cs typeface="Arial"/>
                <a:sym typeface="Arial"/>
              </a:rPr>
              <a:t>other living organisms</a:t>
            </a:r>
            <a:endParaRPr>
              <a:solidFill>
                <a:srgbClr val="A64D79"/>
              </a:solidFill>
            </a:endParaRPr>
          </a:p>
          <a:p>
            <a:pPr marL="1143000" marR="0" lvl="2" indent="-210502" algn="l" rtl="0">
              <a:lnSpc>
                <a:spcPct val="100000"/>
              </a:lnSpc>
              <a:spcBef>
                <a:spcPts val="400"/>
              </a:spcBef>
              <a:spcAft>
                <a:spcPts val="0"/>
              </a:spcAft>
              <a:buClr>
                <a:srgbClr val="A64D79"/>
              </a:buClr>
              <a:buSzPct val="95000"/>
              <a:buFont typeface="Noto Sans Symbols"/>
              <a:buChar char="▪"/>
            </a:pPr>
            <a:r>
              <a:rPr lang="en" sz="2000" b="1" i="0" u="none" strike="noStrike" cap="none">
                <a:solidFill>
                  <a:srgbClr val="A64D79"/>
                </a:solidFill>
                <a:latin typeface="Arial"/>
                <a:ea typeface="Arial"/>
                <a:cs typeface="Arial"/>
                <a:sym typeface="Arial"/>
              </a:rPr>
              <a:t>prey (food)</a:t>
            </a:r>
            <a:endParaRPr>
              <a:solidFill>
                <a:srgbClr val="A64D79"/>
              </a:solidFill>
            </a:endParaRPr>
          </a:p>
          <a:p>
            <a:pPr marL="1143000" marR="0" lvl="2" indent="-210502" algn="l" rtl="0">
              <a:lnSpc>
                <a:spcPct val="100000"/>
              </a:lnSpc>
              <a:spcBef>
                <a:spcPts val="400"/>
              </a:spcBef>
              <a:spcAft>
                <a:spcPts val="0"/>
              </a:spcAft>
              <a:buClr>
                <a:srgbClr val="A64D79"/>
              </a:buClr>
              <a:buSzPct val="95000"/>
              <a:buFont typeface="Noto Sans Symbols"/>
              <a:buChar char="▪"/>
            </a:pPr>
            <a:r>
              <a:rPr lang="en" sz="2000" b="1" i="0" u="none" strike="noStrike" cap="none">
                <a:solidFill>
                  <a:srgbClr val="A64D79"/>
                </a:solidFill>
                <a:latin typeface="Arial"/>
                <a:ea typeface="Arial"/>
                <a:cs typeface="Arial"/>
                <a:sym typeface="Arial"/>
              </a:rPr>
              <a:t>competitors</a:t>
            </a:r>
            <a:endParaRPr>
              <a:solidFill>
                <a:srgbClr val="A64D79"/>
              </a:solidFill>
            </a:endParaRPr>
          </a:p>
          <a:p>
            <a:pPr marL="1143000" marR="0" lvl="2" indent="-210502" algn="l" rtl="0">
              <a:lnSpc>
                <a:spcPct val="100000"/>
              </a:lnSpc>
              <a:spcBef>
                <a:spcPts val="400"/>
              </a:spcBef>
              <a:spcAft>
                <a:spcPts val="0"/>
              </a:spcAft>
              <a:buClr>
                <a:srgbClr val="A64D79"/>
              </a:buClr>
              <a:buSzPct val="95000"/>
              <a:buFont typeface="Noto Sans Symbols"/>
              <a:buChar char="▪"/>
            </a:pPr>
            <a:r>
              <a:rPr lang="en" sz="2000" b="1" i="0" u="none" strike="noStrike" cap="none">
                <a:solidFill>
                  <a:srgbClr val="A64D79"/>
                </a:solidFill>
                <a:latin typeface="Arial"/>
                <a:ea typeface="Arial"/>
                <a:cs typeface="Arial"/>
                <a:sym typeface="Arial"/>
              </a:rPr>
              <a:t>predators, parasites, </a:t>
            </a:r>
            <a:br>
              <a:rPr lang="en" sz="2000" b="1" i="0" u="none" strike="noStrike" cap="none">
                <a:solidFill>
                  <a:srgbClr val="A64D79"/>
                </a:solidFill>
                <a:latin typeface="Arial"/>
                <a:ea typeface="Arial"/>
                <a:cs typeface="Arial"/>
                <a:sym typeface="Arial"/>
              </a:rPr>
            </a:br>
            <a:r>
              <a:rPr lang="en" sz="2000" b="1" i="0" u="none" strike="noStrike" cap="none">
                <a:solidFill>
                  <a:srgbClr val="A64D79"/>
                </a:solidFill>
                <a:latin typeface="Arial"/>
                <a:ea typeface="Arial"/>
                <a:cs typeface="Arial"/>
                <a:sym typeface="Arial"/>
              </a:rPr>
              <a:t>disease</a:t>
            </a:r>
            <a:endParaRPr>
              <a:solidFill>
                <a:srgbClr val="A64D79"/>
              </a:solidFill>
            </a:endParaRPr>
          </a:p>
          <a:p>
            <a:pPr marL="0" marR="0" lvl="0" indent="0" algn="l" rtl="0">
              <a:lnSpc>
                <a:spcPct val="100000"/>
              </a:lnSpc>
              <a:spcBef>
                <a:spcPts val="520"/>
              </a:spcBef>
              <a:spcAft>
                <a:spcPts val="0"/>
              </a:spcAft>
              <a:buNone/>
            </a:pPr>
            <a:endParaRPr/>
          </a:p>
        </p:txBody>
      </p:sp>
      <p:pic>
        <p:nvPicPr>
          <p:cNvPr id="560" name="Google Shape;560;p86"/>
          <p:cNvPicPr preferRelativeResize="0"/>
          <p:nvPr/>
        </p:nvPicPr>
        <p:blipFill rotWithShape="1">
          <a:blip r:embed="rId3">
            <a:alphaModFix/>
          </a:blip>
          <a:srcRect l="11055" r="16590" b="44227"/>
          <a:stretch/>
        </p:blipFill>
        <p:spPr>
          <a:xfrm>
            <a:off x="5059362" y="3448050"/>
            <a:ext cx="3995736" cy="1531143"/>
          </a:xfrm>
          <a:prstGeom prst="rect">
            <a:avLst/>
          </a:prstGeom>
          <a:noFill/>
          <a:ln>
            <a:noFill/>
          </a:ln>
          <a:effectLst>
            <a:outerShdw blurRad="63500" dist="35921" dir="2700000">
              <a:srgbClr val="808080">
                <a:alpha val="74900"/>
              </a:srgbClr>
            </a:outerShdw>
          </a:effectLst>
        </p:spPr>
      </p:pic>
      <p:pic>
        <p:nvPicPr>
          <p:cNvPr id="561" name="Google Shape;561;p86"/>
          <p:cNvPicPr preferRelativeResize="0"/>
          <p:nvPr/>
        </p:nvPicPr>
        <p:blipFill rotWithShape="1">
          <a:blip r:embed="rId4">
            <a:alphaModFix/>
          </a:blip>
          <a:srcRect r="4498" b="4616"/>
          <a:stretch/>
        </p:blipFill>
        <p:spPr>
          <a:xfrm>
            <a:off x="4929187" y="1035844"/>
            <a:ext cx="4054476" cy="2288382"/>
          </a:xfrm>
          <a:prstGeom prst="rect">
            <a:avLst/>
          </a:prstGeom>
          <a:noFill/>
          <a:ln>
            <a:noFill/>
          </a:ln>
          <a:effectLst>
            <a:outerShdw blurRad="63500" dist="35921" dir="2700000">
              <a:srgbClr val="808080"/>
            </a:outerShdw>
          </a:effectLst>
        </p:spPr>
      </p:pic>
      <p:sp>
        <p:nvSpPr>
          <p:cNvPr id="562" name="Google Shape;562;p86"/>
          <p:cNvSpPr txBox="1">
            <a:spLocks noGrp="1"/>
          </p:cNvSpPr>
          <p:nvPr>
            <p:ph type="title"/>
          </p:nvPr>
        </p:nvSpPr>
        <p:spPr>
          <a:xfrm>
            <a:off x="44350" y="87474"/>
            <a:ext cx="8229600" cy="1032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2"/>
              </a:buClr>
              <a:buSzPts val="3600"/>
              <a:buFont typeface="Arial"/>
              <a:buNone/>
            </a:pPr>
            <a:r>
              <a:rPr lang="en" sz="3600" b="1" i="0" u="none" strike="noStrike" cap="none">
                <a:solidFill>
                  <a:schemeClr val="dk2"/>
                </a:solidFill>
                <a:latin typeface="Arial"/>
                <a:ea typeface="Arial"/>
                <a:cs typeface="Arial"/>
                <a:sym typeface="Arial"/>
              </a:rPr>
              <a:t>Factors that affect Population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anim calcmode="lin" valueType="num">
                                      <p:cBhvr additive="base">
                                        <p:cTn id="7" dur="500"/>
                                        <p:tgtEl>
                                          <p:spTgt spid="55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9">
                                            <p:txEl>
                                              <p:pRg st="1" end="1"/>
                                            </p:txEl>
                                          </p:spTgt>
                                        </p:tgtEl>
                                        <p:attrNameLst>
                                          <p:attrName>style.visibility</p:attrName>
                                        </p:attrNameLst>
                                      </p:cBhvr>
                                      <p:to>
                                        <p:strVal val="visible"/>
                                      </p:to>
                                    </p:set>
                                    <p:anim calcmode="lin" valueType="num">
                                      <p:cBhvr additive="base">
                                        <p:cTn id="12" dur="500"/>
                                        <p:tgtEl>
                                          <p:spTgt spid="55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9">
                                            <p:txEl>
                                              <p:pRg st="2" end="2"/>
                                            </p:txEl>
                                          </p:spTgt>
                                        </p:tgtEl>
                                        <p:attrNameLst>
                                          <p:attrName>style.visibility</p:attrName>
                                        </p:attrNameLst>
                                      </p:cBhvr>
                                      <p:to>
                                        <p:strVal val="visible"/>
                                      </p:to>
                                    </p:set>
                                    <p:anim calcmode="lin" valueType="num">
                                      <p:cBhvr additive="base">
                                        <p:cTn id="17" dur="500"/>
                                        <p:tgtEl>
                                          <p:spTgt spid="55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59">
                                            <p:txEl>
                                              <p:pRg st="3" end="3"/>
                                            </p:txEl>
                                          </p:spTgt>
                                        </p:tgtEl>
                                        <p:attrNameLst>
                                          <p:attrName>style.visibility</p:attrName>
                                        </p:attrNameLst>
                                      </p:cBhvr>
                                      <p:to>
                                        <p:strVal val="visible"/>
                                      </p:to>
                                    </p:set>
                                    <p:anim calcmode="lin" valueType="num">
                                      <p:cBhvr additive="base">
                                        <p:cTn id="22" dur="500"/>
                                        <p:tgtEl>
                                          <p:spTgt spid="55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59">
                                            <p:txEl>
                                              <p:pRg st="4" end="4"/>
                                            </p:txEl>
                                          </p:spTgt>
                                        </p:tgtEl>
                                        <p:attrNameLst>
                                          <p:attrName>style.visibility</p:attrName>
                                        </p:attrNameLst>
                                      </p:cBhvr>
                                      <p:to>
                                        <p:strVal val="visible"/>
                                      </p:to>
                                    </p:set>
                                    <p:anim calcmode="lin" valueType="num">
                                      <p:cBhvr additive="base">
                                        <p:cTn id="27" dur="500"/>
                                        <p:tgtEl>
                                          <p:spTgt spid="55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59">
                                            <p:txEl>
                                              <p:pRg st="5" end="5"/>
                                            </p:txEl>
                                          </p:spTgt>
                                        </p:tgtEl>
                                        <p:attrNameLst>
                                          <p:attrName>style.visibility</p:attrName>
                                        </p:attrNameLst>
                                      </p:cBhvr>
                                      <p:to>
                                        <p:strVal val="visible"/>
                                      </p:to>
                                    </p:set>
                                    <p:anim calcmode="lin" valueType="num">
                                      <p:cBhvr additive="base">
                                        <p:cTn id="32" dur="500"/>
                                        <p:tgtEl>
                                          <p:spTgt spid="559">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59">
                                            <p:txEl>
                                              <p:pRg st="6" end="6"/>
                                            </p:txEl>
                                          </p:spTgt>
                                        </p:tgtEl>
                                        <p:attrNameLst>
                                          <p:attrName>style.visibility</p:attrName>
                                        </p:attrNameLst>
                                      </p:cBhvr>
                                      <p:to>
                                        <p:strVal val="visible"/>
                                      </p:to>
                                    </p:set>
                                    <p:anim calcmode="lin" valueType="num">
                                      <p:cBhvr additive="base">
                                        <p:cTn id="37" dur="500"/>
                                        <p:tgtEl>
                                          <p:spTgt spid="559">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559">
                                            <p:txEl>
                                              <p:pRg st="7" end="7"/>
                                            </p:txEl>
                                          </p:spTgt>
                                        </p:tgtEl>
                                        <p:attrNameLst>
                                          <p:attrName>style.visibility</p:attrName>
                                        </p:attrNameLst>
                                      </p:cBhvr>
                                      <p:to>
                                        <p:strVal val="visible"/>
                                      </p:to>
                                    </p:set>
                                    <p:anim calcmode="lin" valueType="num">
                                      <p:cBhvr additive="base">
                                        <p:cTn id="42" dur="500"/>
                                        <p:tgtEl>
                                          <p:spTgt spid="559">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59">
                                            <p:txEl>
                                              <p:pRg st="8" end="8"/>
                                            </p:txEl>
                                          </p:spTgt>
                                        </p:tgtEl>
                                        <p:attrNameLst>
                                          <p:attrName>style.visibility</p:attrName>
                                        </p:attrNameLst>
                                      </p:cBhvr>
                                      <p:to>
                                        <p:strVal val="visible"/>
                                      </p:to>
                                    </p:set>
                                    <p:anim calcmode="lin" valueType="num">
                                      <p:cBhvr additive="base">
                                        <p:cTn id="47" dur="500"/>
                                        <p:tgtEl>
                                          <p:spTgt spid="559">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559">
                                            <p:txEl>
                                              <p:pRg st="9" end="9"/>
                                            </p:txEl>
                                          </p:spTgt>
                                        </p:tgtEl>
                                        <p:attrNameLst>
                                          <p:attrName>style.visibility</p:attrName>
                                        </p:attrNameLst>
                                      </p:cBhvr>
                                      <p:to>
                                        <p:strVal val="visible"/>
                                      </p:to>
                                    </p:set>
                                    <p:anim calcmode="lin" valueType="num">
                                      <p:cBhvr additive="base">
                                        <p:cTn id="52" dur="500"/>
                                        <p:tgtEl>
                                          <p:spTgt spid="559">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559">
                                            <p:txEl>
                                              <p:pRg st="10" end="10"/>
                                            </p:txEl>
                                          </p:spTgt>
                                        </p:tgtEl>
                                        <p:attrNameLst>
                                          <p:attrName>style.visibility</p:attrName>
                                        </p:attrNameLst>
                                      </p:cBhvr>
                                      <p:to>
                                        <p:strVal val="visible"/>
                                      </p:to>
                                    </p:set>
                                    <p:anim calcmode="lin" valueType="num">
                                      <p:cBhvr additive="base">
                                        <p:cTn id="57" dur="500"/>
                                        <p:tgtEl>
                                          <p:spTgt spid="559">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561"/>
                                        </p:tgtEl>
                                        <p:attrNameLst>
                                          <p:attrName>style.visibility</p:attrName>
                                        </p:attrNameLst>
                                      </p:cBhvr>
                                      <p:to>
                                        <p:strVal val="visible"/>
                                      </p:to>
                                    </p:set>
                                    <p:anim calcmode="lin" valueType="num">
                                      <p:cBhvr additive="base">
                                        <p:cTn id="62" dur="500"/>
                                        <p:tgtEl>
                                          <p:spTgt spid="561"/>
                                        </p:tgtEl>
                                        <p:attrNameLst>
                                          <p:attrName>ppt_x</p:attrName>
                                        </p:attrNameLst>
                                      </p:cBhvr>
                                      <p:tavLst>
                                        <p:tav tm="0">
                                          <p:val>
                                            <p:strVal val="#ppt_x-1"/>
                                          </p:val>
                                        </p:tav>
                                        <p:tav tm="100000">
                                          <p:val>
                                            <p:strVal val="#ppt_x"/>
                                          </p:val>
                                        </p:tav>
                                      </p:tavLst>
                                    </p:anim>
                                  </p:childTnLst>
                                </p:cTn>
                              </p:par>
                            </p:childTnLst>
                          </p:cTn>
                        </p:par>
                        <p:par>
                          <p:cTn id="63" fill="hold">
                            <p:stCondLst>
                              <p:cond delay="500"/>
                            </p:stCondLst>
                            <p:childTnLst>
                              <p:par>
                                <p:cTn id="64" presetID="2" presetClass="entr" presetSubtype="8" fill="hold" nodeType="afterEffect">
                                  <p:stCondLst>
                                    <p:cond delay="0"/>
                                  </p:stCondLst>
                                  <p:childTnLst>
                                    <p:set>
                                      <p:cBhvr>
                                        <p:cTn id="65" dur="1" fill="hold">
                                          <p:stCondLst>
                                            <p:cond delay="0"/>
                                          </p:stCondLst>
                                        </p:cTn>
                                        <p:tgtEl>
                                          <p:spTgt spid="560"/>
                                        </p:tgtEl>
                                        <p:attrNameLst>
                                          <p:attrName>style.visibility</p:attrName>
                                        </p:attrNameLst>
                                      </p:cBhvr>
                                      <p:to>
                                        <p:strVal val="visible"/>
                                      </p:to>
                                    </p:set>
                                    <p:anim calcmode="lin" valueType="num">
                                      <p:cBhvr additive="base">
                                        <p:cTn id="66" dur="500"/>
                                        <p:tgtEl>
                                          <p:spTgt spid="5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1"/>
          <p:cNvSpPr txBox="1">
            <a:spLocks noGrp="1"/>
          </p:cNvSpPr>
          <p:nvPr>
            <p:ph type="ctrTitle"/>
          </p:nvPr>
        </p:nvSpPr>
        <p:spPr>
          <a:xfrm>
            <a:off x="-92517" y="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u="sng"/>
          </a:p>
          <a:p>
            <a:pPr marL="0" lvl="0" indent="0" algn="ctr" rtl="0">
              <a:spcBef>
                <a:spcPts val="0"/>
              </a:spcBef>
              <a:spcAft>
                <a:spcPts val="0"/>
              </a:spcAft>
              <a:buNone/>
            </a:pPr>
            <a:endParaRPr/>
          </a:p>
        </p:txBody>
      </p:sp>
      <p:sp>
        <p:nvSpPr>
          <p:cNvPr id="262" name="Google Shape;262;p51"/>
          <p:cNvSpPr txBox="1">
            <a:spLocks noGrp="1"/>
          </p:cNvSpPr>
          <p:nvPr>
            <p:ph type="subTitle" idx="1"/>
          </p:nvPr>
        </p:nvSpPr>
        <p:spPr>
          <a:xfrm>
            <a:off x="1257200" y="1308725"/>
            <a:ext cx="3951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Worksheet 1 (8.5 + 8.6 + 8.2)</a:t>
            </a:r>
            <a:endParaRPr sz="4800"/>
          </a:p>
        </p:txBody>
      </p:sp>
      <p:pic>
        <p:nvPicPr>
          <p:cNvPr id="263" name="Google Shape;263;p51"/>
          <p:cNvPicPr preferRelativeResize="0"/>
          <p:nvPr/>
        </p:nvPicPr>
        <p:blipFill>
          <a:blip r:embed="rId4">
            <a:alphaModFix/>
          </a:blip>
          <a:stretch>
            <a:fillRect/>
          </a:stretch>
        </p:blipFill>
        <p:spPr>
          <a:xfrm>
            <a:off x="6746803" y="126853"/>
            <a:ext cx="2258525" cy="4505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87"/>
          <p:cNvPicPr preferRelativeResize="0"/>
          <p:nvPr/>
        </p:nvPicPr>
        <p:blipFill rotWithShape="1">
          <a:blip r:embed="rId3">
            <a:alphaModFix/>
          </a:blip>
          <a:srcRect/>
          <a:stretch/>
        </p:blipFill>
        <p:spPr>
          <a:xfrm>
            <a:off x="157425" y="851788"/>
            <a:ext cx="4414576" cy="3439924"/>
          </a:xfrm>
          <a:prstGeom prst="rect">
            <a:avLst/>
          </a:prstGeom>
          <a:noFill/>
          <a:ln>
            <a:noFill/>
          </a:ln>
        </p:spPr>
      </p:pic>
      <p:sp>
        <p:nvSpPr>
          <p:cNvPr id="568" name="Google Shape;568;p87"/>
          <p:cNvSpPr txBox="1">
            <a:spLocks noGrp="1"/>
          </p:cNvSpPr>
          <p:nvPr>
            <p:ph type="title"/>
          </p:nvPr>
        </p:nvSpPr>
        <p:spPr>
          <a:xfrm>
            <a:off x="304800" y="285750"/>
            <a:ext cx="8229600" cy="857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C247"/>
              </a:buClr>
              <a:buSzPts val="3600"/>
              <a:buFont typeface="Times"/>
              <a:buNone/>
            </a:pPr>
            <a:r>
              <a:rPr lang="en" sz="3600" b="0" i="0" u="none">
                <a:solidFill>
                  <a:srgbClr val="FFC247"/>
                </a:solidFill>
                <a:latin typeface="Times"/>
                <a:ea typeface="Times"/>
                <a:cs typeface="Times"/>
                <a:sym typeface="Times"/>
              </a:rPr>
              <a:t>Density-Dependent </a:t>
            </a:r>
            <a:r>
              <a:rPr lang="en" sz="3600">
                <a:solidFill>
                  <a:srgbClr val="FFC247"/>
                </a:solidFill>
                <a:latin typeface="Times"/>
                <a:ea typeface="Times"/>
                <a:cs typeface="Times"/>
                <a:sym typeface="Times"/>
              </a:rPr>
              <a:t>Factors</a:t>
            </a:r>
            <a:endParaRPr/>
          </a:p>
        </p:txBody>
      </p:sp>
      <p:sp>
        <p:nvSpPr>
          <p:cNvPr id="569" name="Google Shape;569;p87"/>
          <p:cNvSpPr txBox="1"/>
          <p:nvPr/>
        </p:nvSpPr>
        <p:spPr>
          <a:xfrm>
            <a:off x="4376150" y="3409975"/>
            <a:ext cx="38133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Density-dependent means the larger the population</a:t>
            </a:r>
            <a:r>
              <a:rPr lang="en" sz="2300">
                <a:highlight>
                  <a:srgbClr val="FFFF00"/>
                </a:highlight>
              </a:rPr>
              <a:t> the MORE the population is impacted</a:t>
            </a:r>
            <a:endParaRPr sz="2300">
              <a:highlight>
                <a:srgbClr val="FFFF00"/>
              </a:highlight>
            </a:endParaRPr>
          </a:p>
        </p:txBody>
      </p:sp>
      <p:pic>
        <p:nvPicPr>
          <p:cNvPr id="570" name="Google Shape;570;p87"/>
          <p:cNvPicPr preferRelativeResize="0"/>
          <p:nvPr/>
        </p:nvPicPr>
        <p:blipFill>
          <a:blip r:embed="rId4">
            <a:alphaModFix/>
          </a:blip>
          <a:stretch>
            <a:fillRect/>
          </a:stretch>
        </p:blipFill>
        <p:spPr>
          <a:xfrm>
            <a:off x="4571997" y="1168712"/>
            <a:ext cx="3939027" cy="2215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Density Independent Factors</a:t>
            </a:r>
            <a:endParaRPr/>
          </a:p>
        </p:txBody>
      </p:sp>
      <p:pic>
        <p:nvPicPr>
          <p:cNvPr id="576" name="Google Shape;576;p88"/>
          <p:cNvPicPr preferRelativeResize="0"/>
          <p:nvPr/>
        </p:nvPicPr>
        <p:blipFill rotWithShape="1">
          <a:blip r:embed="rId3">
            <a:alphaModFix/>
          </a:blip>
          <a:srcRect t="48089"/>
          <a:stretch/>
        </p:blipFill>
        <p:spPr>
          <a:xfrm>
            <a:off x="146375" y="1017725"/>
            <a:ext cx="9071376" cy="355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89"/>
          <p:cNvPicPr preferRelativeResize="0"/>
          <p:nvPr/>
        </p:nvPicPr>
        <p:blipFill>
          <a:blip r:embed="rId3">
            <a:alphaModFix/>
          </a:blip>
          <a:stretch>
            <a:fillRect/>
          </a:stretch>
        </p:blipFill>
        <p:spPr>
          <a:xfrm>
            <a:off x="152400" y="152400"/>
            <a:ext cx="2419350" cy="1809750"/>
          </a:xfrm>
          <a:prstGeom prst="rect">
            <a:avLst/>
          </a:prstGeom>
          <a:noFill/>
          <a:ln>
            <a:noFill/>
          </a:ln>
        </p:spPr>
      </p:pic>
      <p:sp>
        <p:nvSpPr>
          <p:cNvPr id="582" name="Google Shape;582;p89"/>
          <p:cNvSpPr txBox="1"/>
          <p:nvPr/>
        </p:nvSpPr>
        <p:spPr>
          <a:xfrm>
            <a:off x="3040675" y="253325"/>
            <a:ext cx="30393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latin typeface="Comic Sans MS"/>
                <a:ea typeface="Comic Sans MS"/>
                <a:cs typeface="Comic Sans MS"/>
                <a:sym typeface="Comic Sans MS"/>
              </a:rPr>
              <a:t>Populations of Elephants</a:t>
            </a:r>
            <a:endParaRPr sz="2000">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sz="1500">
                <a:latin typeface="Comic Sans MS"/>
                <a:ea typeface="Comic Sans MS"/>
                <a:cs typeface="Comic Sans MS"/>
                <a:sym typeface="Comic Sans MS"/>
              </a:rPr>
              <a:t>What makes a population?</a:t>
            </a: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sz="1500">
                <a:latin typeface="Comic Sans MS"/>
                <a:ea typeface="Comic Sans MS"/>
                <a:cs typeface="Comic Sans MS"/>
                <a:sym typeface="Comic Sans MS"/>
              </a:rPr>
              <a:t>What are </a:t>
            </a:r>
            <a:r>
              <a:rPr lang="en" sz="1500" b="1">
                <a:latin typeface="Comic Sans MS"/>
                <a:ea typeface="Comic Sans MS"/>
                <a:cs typeface="Comic Sans MS"/>
                <a:sym typeface="Comic Sans MS"/>
              </a:rPr>
              <a:t>density dependent factors</a:t>
            </a:r>
            <a:r>
              <a:rPr lang="en" sz="1500">
                <a:latin typeface="Comic Sans MS"/>
                <a:ea typeface="Comic Sans MS"/>
                <a:cs typeface="Comic Sans MS"/>
                <a:sym typeface="Comic Sans MS"/>
              </a:rPr>
              <a:t> that affect elephants?</a:t>
            </a: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500">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sz="1500">
                <a:latin typeface="Comic Sans MS"/>
                <a:ea typeface="Comic Sans MS"/>
                <a:cs typeface="Comic Sans MS"/>
                <a:sym typeface="Comic Sans MS"/>
              </a:rPr>
              <a:t>What are </a:t>
            </a:r>
            <a:r>
              <a:rPr lang="en" sz="1500" b="1">
                <a:latin typeface="Comic Sans MS"/>
                <a:ea typeface="Comic Sans MS"/>
                <a:cs typeface="Comic Sans MS"/>
                <a:sym typeface="Comic Sans MS"/>
              </a:rPr>
              <a:t>density independent factors</a:t>
            </a:r>
            <a:r>
              <a:rPr lang="en" sz="1500">
                <a:latin typeface="Comic Sans MS"/>
                <a:ea typeface="Comic Sans MS"/>
                <a:cs typeface="Comic Sans MS"/>
                <a:sym typeface="Comic Sans MS"/>
              </a:rPr>
              <a:t> that affect elephants?</a:t>
            </a:r>
            <a:endParaRPr sz="1500">
              <a:latin typeface="Comic Sans MS"/>
              <a:ea typeface="Comic Sans MS"/>
              <a:cs typeface="Comic Sans MS"/>
              <a:sym typeface="Comic Sans MS"/>
            </a:endParaRPr>
          </a:p>
        </p:txBody>
      </p:sp>
      <p:pic>
        <p:nvPicPr>
          <p:cNvPr id="583" name="Google Shape;583;p89"/>
          <p:cNvPicPr preferRelativeResize="0"/>
          <p:nvPr/>
        </p:nvPicPr>
        <p:blipFill>
          <a:blip r:embed="rId4">
            <a:alphaModFix/>
          </a:blip>
          <a:stretch>
            <a:fillRect/>
          </a:stretch>
        </p:blipFill>
        <p:spPr>
          <a:xfrm>
            <a:off x="0" y="2221700"/>
            <a:ext cx="2831027" cy="1585375"/>
          </a:xfrm>
          <a:prstGeom prst="rect">
            <a:avLst/>
          </a:prstGeom>
          <a:noFill/>
          <a:ln>
            <a:noFill/>
          </a:ln>
        </p:spPr>
      </p:pic>
      <p:pic>
        <p:nvPicPr>
          <p:cNvPr id="584" name="Google Shape;584;p89"/>
          <p:cNvPicPr preferRelativeResize="0"/>
          <p:nvPr/>
        </p:nvPicPr>
        <p:blipFill>
          <a:blip r:embed="rId5">
            <a:alphaModFix/>
          </a:blip>
          <a:stretch>
            <a:fillRect/>
          </a:stretch>
        </p:blipFill>
        <p:spPr>
          <a:xfrm>
            <a:off x="6564350" y="0"/>
            <a:ext cx="2413000" cy="180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0"/>
          <p:cNvSpPr txBox="1">
            <a:spLocks noGrp="1"/>
          </p:cNvSpPr>
          <p:nvPr>
            <p:ph type="ctrTitle"/>
          </p:nvPr>
        </p:nvSpPr>
        <p:spPr>
          <a:xfrm>
            <a:off x="6767632" y="781525"/>
            <a:ext cx="1877100" cy="2052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900">
                <a:highlight>
                  <a:srgbClr val="FFFFFF"/>
                </a:highlight>
                <a:latin typeface="Comic Sans MS"/>
                <a:ea typeface="Comic Sans MS"/>
                <a:cs typeface="Comic Sans MS"/>
                <a:sym typeface="Comic Sans MS"/>
              </a:rPr>
              <a:t>Using info from graph,</a:t>
            </a:r>
            <a:endParaRPr sz="1900">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 sz="1900">
                <a:highlight>
                  <a:srgbClr val="FFFFFF"/>
                </a:highlight>
                <a:latin typeface="Comic Sans MS"/>
                <a:ea typeface="Comic Sans MS"/>
                <a:cs typeface="Comic Sans MS"/>
                <a:sym typeface="Comic Sans MS"/>
              </a:rPr>
              <a:t>how have African elephant populations changed over time? </a:t>
            </a:r>
            <a:endParaRPr sz="6000"/>
          </a:p>
        </p:txBody>
      </p:sp>
      <p:sp>
        <p:nvSpPr>
          <p:cNvPr id="590" name="Google Shape;590;p9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91" name="Google Shape;591;p90"/>
          <p:cNvPicPr preferRelativeResize="0"/>
          <p:nvPr/>
        </p:nvPicPr>
        <p:blipFill>
          <a:blip r:embed="rId3">
            <a:alphaModFix/>
          </a:blip>
          <a:stretch>
            <a:fillRect/>
          </a:stretch>
        </p:blipFill>
        <p:spPr>
          <a:xfrm>
            <a:off x="152400" y="152400"/>
            <a:ext cx="6237075" cy="388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1"/>
          <p:cNvSpPr txBox="1">
            <a:spLocks noGrp="1"/>
          </p:cNvSpPr>
          <p:nvPr>
            <p:ph type="ctrTitle"/>
          </p:nvPr>
        </p:nvSpPr>
        <p:spPr>
          <a:xfrm>
            <a:off x="6392506" y="1834825"/>
            <a:ext cx="2498400" cy="2052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sz="3000">
                <a:highlight>
                  <a:srgbClr val="FFFFFF"/>
                </a:highlight>
                <a:latin typeface="Comic Sans MS"/>
                <a:ea typeface="Comic Sans MS"/>
                <a:cs typeface="Comic Sans MS"/>
                <a:sym typeface="Comic Sans MS"/>
              </a:rPr>
              <a:t>Using data table, what species are at risk of extinction today?</a:t>
            </a:r>
            <a:endParaRPr sz="3000"/>
          </a:p>
        </p:txBody>
      </p:sp>
      <p:sp>
        <p:nvSpPr>
          <p:cNvPr id="597" name="Google Shape;597;p9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98" name="Google Shape;598;p91"/>
          <p:cNvPicPr preferRelativeResize="0"/>
          <p:nvPr/>
        </p:nvPicPr>
        <p:blipFill>
          <a:blip r:embed="rId3">
            <a:alphaModFix/>
          </a:blip>
          <a:stretch>
            <a:fillRect/>
          </a:stretch>
        </p:blipFill>
        <p:spPr>
          <a:xfrm>
            <a:off x="0" y="808900"/>
            <a:ext cx="6130625" cy="3136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2"/>
          <p:cNvSpPr txBox="1">
            <a:spLocks noGrp="1"/>
          </p:cNvSpPr>
          <p:nvPr>
            <p:ph type="ctrTitle"/>
          </p:nvPr>
        </p:nvSpPr>
        <p:spPr>
          <a:xfrm>
            <a:off x="4001004" y="744575"/>
            <a:ext cx="48312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Threats</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a:t>
            </a:r>
            <a:endParaRPr/>
          </a:p>
        </p:txBody>
      </p:sp>
      <p:sp>
        <p:nvSpPr>
          <p:cNvPr id="604" name="Google Shape;604;p9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05" name="Google Shape;605;p92"/>
          <p:cNvSpPr txBox="1"/>
          <p:nvPr/>
        </p:nvSpPr>
        <p:spPr>
          <a:xfrm>
            <a:off x="375150" y="890950"/>
            <a:ext cx="40245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alibri"/>
                <a:ea typeface="Calibri"/>
                <a:cs typeface="Calibri"/>
                <a:sym typeface="Calibri"/>
              </a:rPr>
              <a:t>Read information from the San Diego Zoo website regarding population statistics to see what common threats elephants face:  </a:t>
            </a:r>
            <a:r>
              <a:rPr lang="en" sz="2200">
                <a:solidFill>
                  <a:schemeClr val="dk1"/>
                </a:solidFill>
                <a:latin typeface="Calibri"/>
                <a:ea typeface="Calibri"/>
                <a:cs typeface="Calibri"/>
                <a:sym typeface="Calibri"/>
              </a:rPr>
              <a:t> </a:t>
            </a:r>
            <a:r>
              <a:rPr lang="en" sz="22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http://ielc.libguides.com/c.php?g=692888&amp;p=4908857</a:t>
            </a:r>
            <a:endParaRPr sz="2500"/>
          </a:p>
        </p:txBody>
      </p:sp>
      <p:pic>
        <p:nvPicPr>
          <p:cNvPr id="606" name="Google Shape;606;p92"/>
          <p:cNvPicPr preferRelativeResize="0"/>
          <p:nvPr/>
        </p:nvPicPr>
        <p:blipFill>
          <a:blip r:embed="rId4">
            <a:alphaModFix/>
          </a:blip>
          <a:stretch>
            <a:fillRect/>
          </a:stretch>
        </p:blipFill>
        <p:spPr>
          <a:xfrm>
            <a:off x="311700" y="3107350"/>
            <a:ext cx="1703275" cy="1703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much is your face worth?</a:t>
            </a:r>
            <a:endParaRPr/>
          </a:p>
        </p:txBody>
      </p:sp>
      <p:sp>
        <p:nvSpPr>
          <p:cNvPr id="612" name="Google Shape;612;p93"/>
          <p:cNvSpPr txBox="1">
            <a:spLocks noGrp="1"/>
          </p:cNvSpPr>
          <p:nvPr>
            <p:ph type="body" idx="1"/>
          </p:nvPr>
        </p:nvSpPr>
        <p:spPr>
          <a:xfrm>
            <a:off x="6134600" y="1152475"/>
            <a:ext cx="2697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What stood out from this PSA?</a:t>
            </a:r>
            <a:endParaRPr/>
          </a:p>
        </p:txBody>
      </p:sp>
      <p:pic>
        <p:nvPicPr>
          <p:cNvPr id="613" name="Google Shape;613;p93" title="Lesson 11 How Much Is Your Face Worth PSA.mp4">
            <a:hlinkClick r:id="rId3"/>
          </p:cNvPr>
          <p:cNvPicPr preferRelativeResize="0"/>
          <p:nvPr/>
        </p:nvPicPr>
        <p:blipFill>
          <a:blip r:embed="rId4">
            <a:alphaModFix/>
          </a:blip>
          <a:stretch>
            <a:fillRect/>
          </a:stretch>
        </p:blipFill>
        <p:spPr>
          <a:xfrm>
            <a:off x="1139400" y="1139875"/>
            <a:ext cx="4572000" cy="3429000"/>
          </a:xfrm>
          <a:prstGeom prst="rect">
            <a:avLst/>
          </a:prstGeom>
          <a:noFill/>
          <a:ln>
            <a:noFill/>
          </a:ln>
        </p:spPr>
      </p:pic>
      <p:pic>
        <p:nvPicPr>
          <p:cNvPr id="614" name="Google Shape;614;p93"/>
          <p:cNvPicPr preferRelativeResize="0"/>
          <p:nvPr/>
        </p:nvPicPr>
        <p:blipFill>
          <a:blip r:embed="rId5">
            <a:alphaModFix/>
          </a:blip>
          <a:stretch>
            <a:fillRect/>
          </a:stretch>
        </p:blipFill>
        <p:spPr>
          <a:xfrm>
            <a:off x="7472404" y="3500025"/>
            <a:ext cx="1473525" cy="1502800"/>
          </a:xfrm>
          <a:prstGeom prst="rect">
            <a:avLst/>
          </a:prstGeom>
          <a:noFill/>
          <a:ln>
            <a:noFill/>
          </a:ln>
        </p:spPr>
      </p:pic>
      <p:sp>
        <p:nvSpPr>
          <p:cNvPr id="3" name="TextBox 2">
            <a:extLst>
              <a:ext uri="{FF2B5EF4-FFF2-40B4-BE49-F238E27FC236}">
                <a16:creationId xmlns:a16="http://schemas.microsoft.com/office/drawing/2014/main" id="{B028C51D-B9D1-5CF1-6E55-B47BE822228D}"/>
              </a:ext>
            </a:extLst>
          </p:cNvPr>
          <p:cNvSpPr txBox="1"/>
          <p:nvPr/>
        </p:nvSpPr>
        <p:spPr>
          <a:xfrm>
            <a:off x="723401" y="4620280"/>
            <a:ext cx="4572000" cy="523220"/>
          </a:xfrm>
          <a:prstGeom prst="rect">
            <a:avLst/>
          </a:prstGeom>
          <a:noFill/>
        </p:spPr>
        <p:txBody>
          <a:bodyPr wrap="square">
            <a:spAutoFit/>
          </a:bodyPr>
          <a:lstStyle/>
          <a:p>
            <a:r>
              <a:rPr lang="en-US" dirty="0">
                <a:hlinkClick r:id="rId6"/>
              </a:rPr>
              <a:t>https://web.microsoftstream.com/video/59d2511c-a108-4fe0-92af-b1fe95b9d09e</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4"/>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Tusklessness Population</a:t>
            </a:r>
            <a:endParaRPr/>
          </a:p>
        </p:txBody>
      </p:sp>
      <p:sp>
        <p:nvSpPr>
          <p:cNvPr id="620" name="Google Shape;620;p9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1" name="Google Shape;621;p94"/>
          <p:cNvPicPr preferRelativeResize="0"/>
          <p:nvPr/>
        </p:nvPicPr>
        <p:blipFill>
          <a:blip r:embed="rId3">
            <a:alphaModFix/>
          </a:blip>
          <a:stretch>
            <a:fillRect/>
          </a:stretch>
        </p:blipFill>
        <p:spPr>
          <a:xfrm>
            <a:off x="1805350" y="1597275"/>
            <a:ext cx="5784550" cy="3110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5"/>
          <p:cNvSpPr txBox="1">
            <a:spLocks noGrp="1"/>
          </p:cNvSpPr>
          <p:nvPr>
            <p:ph type="title"/>
          </p:nvPr>
        </p:nvSpPr>
        <p:spPr>
          <a:xfrm>
            <a:off x="5416475" y="205975"/>
            <a:ext cx="32703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 sz="2940"/>
              <a:t>Watch this video about a unique elephant population</a:t>
            </a:r>
            <a:endParaRPr sz="2940"/>
          </a:p>
        </p:txBody>
      </p:sp>
      <p:pic>
        <p:nvPicPr>
          <p:cNvPr id="628" name="Google Shape;628;p95"/>
          <p:cNvPicPr preferRelativeResize="0"/>
          <p:nvPr/>
        </p:nvPicPr>
        <p:blipFill>
          <a:blip r:embed="rId3">
            <a:alphaModFix/>
          </a:blip>
          <a:stretch>
            <a:fillRect/>
          </a:stretch>
        </p:blipFill>
        <p:spPr>
          <a:xfrm>
            <a:off x="30300" y="131320"/>
            <a:ext cx="2045750" cy="1580925"/>
          </a:xfrm>
          <a:prstGeom prst="rect">
            <a:avLst/>
          </a:prstGeom>
          <a:noFill/>
          <a:ln>
            <a:noFill/>
          </a:ln>
        </p:spPr>
      </p:pic>
      <p:pic>
        <p:nvPicPr>
          <p:cNvPr id="629" name="Google Shape;629;p95" descr="Working in Gorongosa National Park, Mozambique, Dr. Joyce Poole and colleagues make a striking observation: many female elephants lack tusks. &#10; &#10; &#10;Most African elephants have tusks, but some–about 2 to 6% of females and even fewer males—never grow them. Elephant tusks are important for obtaining food and water, and essential to male elephants for competing for mates, so there is a strong natural selection for having tusks. But the proportion of tuskless elephants has increased in some populations. In this video Dr. Joyce Poole explains a possible reason. Elephants with large tusks are targeted by poachers who sell the tusks on the ivory market. Poaching is artificially selecting for tuskless elephants who can better survive, mate, and pass on their genes to the next generation. In Gorongosa National Park, Poole found that among the older female elephants, who survived a period of heavy poaching in the park, over 50% are tuskless. Among the younger females, who were born after this period of heavy poaching, 33% are tuskless.&#10;&#10;For more short films and resources on elephants, visit http://www.hhmi.org/biointeractive/elephants" title="Selection for Tuskless Elephants | HHMI BioInteractive Video">
            <a:hlinkClick r:id="rId4"/>
          </p:cNvPr>
          <p:cNvPicPr preferRelativeResize="0"/>
          <p:nvPr/>
        </p:nvPicPr>
        <p:blipFill>
          <a:blip r:embed="rId5">
            <a:alphaModFix/>
          </a:blip>
          <a:stretch>
            <a:fillRect/>
          </a:stretch>
        </p:blipFill>
        <p:spPr>
          <a:xfrm>
            <a:off x="2383125" y="267450"/>
            <a:ext cx="2865475" cy="2149100"/>
          </a:xfrm>
          <a:prstGeom prst="rect">
            <a:avLst/>
          </a:prstGeom>
          <a:noFill/>
          <a:ln>
            <a:noFill/>
          </a:ln>
        </p:spPr>
      </p:pic>
      <p:sp>
        <p:nvSpPr>
          <p:cNvPr id="630" name="Google Shape;630;p95"/>
          <p:cNvSpPr txBox="1"/>
          <p:nvPr/>
        </p:nvSpPr>
        <p:spPr>
          <a:xfrm>
            <a:off x="195913" y="2445550"/>
            <a:ext cx="72399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What is unusual about the elephant populations found in Gorongosa now? </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highlight>
                <a:srgbClr val="FFFF00"/>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How does an elephant use its tusks? </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highlight>
                <a:srgbClr val="FFFF00"/>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What would probably happen to a male elephant that doesn’t have tusks? </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highlight>
                <a:srgbClr val="FFFF00"/>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Therefore, tusklessness in male elephants is a</a:t>
            </a:r>
            <a:r>
              <a:rPr lang="en" sz="1000">
                <a:solidFill>
                  <a:schemeClr val="dk1"/>
                </a:solidFill>
                <a:highlight>
                  <a:srgbClr val="FFFF00"/>
                </a:highlight>
                <a:latin typeface="Calibri"/>
                <a:ea typeface="Calibri"/>
                <a:cs typeface="Calibri"/>
                <a:sym typeface="Calibri"/>
              </a:rPr>
              <a:t> </a:t>
            </a:r>
            <a:r>
              <a:rPr lang="en" sz="1000">
                <a:solidFill>
                  <a:schemeClr val="dk1"/>
                </a:solidFill>
                <a:latin typeface="Calibri"/>
                <a:ea typeface="Calibri"/>
                <a:cs typeface="Calibri"/>
                <a:sym typeface="Calibri"/>
              </a:rPr>
              <a:t>(rare/common) trait.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How did the civil war affect elephant populations? </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Dr. Poole noticed a high proportion of tuskless elephants after the war.  But why did males still have their tusks?</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What was the selective pressure that increased the numbers of tuskless elephants?  </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Explain how this selective pressure shifted the population to be more tuskless. </a:t>
            </a:r>
            <a:endParaRPr sz="1100"/>
          </a:p>
        </p:txBody>
      </p:sp>
      <p:pic>
        <p:nvPicPr>
          <p:cNvPr id="631" name="Google Shape;631;p95"/>
          <p:cNvPicPr preferRelativeResize="0"/>
          <p:nvPr/>
        </p:nvPicPr>
        <p:blipFill>
          <a:blip r:embed="rId6">
            <a:alphaModFix/>
          </a:blip>
          <a:stretch>
            <a:fillRect/>
          </a:stretch>
        </p:blipFill>
        <p:spPr>
          <a:xfrm>
            <a:off x="6638025" y="3200000"/>
            <a:ext cx="2505975" cy="1837400"/>
          </a:xfrm>
          <a:prstGeom prst="rect">
            <a:avLst/>
          </a:prstGeom>
          <a:noFill/>
          <a:ln>
            <a:noFill/>
          </a:ln>
        </p:spPr>
      </p:pic>
      <p:sp>
        <p:nvSpPr>
          <p:cNvPr id="3" name="TextBox 2">
            <a:extLst>
              <a:ext uri="{FF2B5EF4-FFF2-40B4-BE49-F238E27FC236}">
                <a16:creationId xmlns:a16="http://schemas.microsoft.com/office/drawing/2014/main" id="{3747B3B2-7FFD-67D2-94C0-493956A439CB}"/>
              </a:ext>
            </a:extLst>
          </p:cNvPr>
          <p:cNvSpPr txBox="1"/>
          <p:nvPr/>
        </p:nvSpPr>
        <p:spPr>
          <a:xfrm>
            <a:off x="5416474" y="1646220"/>
            <a:ext cx="3697225" cy="523220"/>
          </a:xfrm>
          <a:prstGeom prst="rect">
            <a:avLst/>
          </a:prstGeom>
          <a:noFill/>
        </p:spPr>
        <p:txBody>
          <a:bodyPr wrap="square">
            <a:spAutoFit/>
          </a:bodyPr>
          <a:lstStyle/>
          <a:p>
            <a:r>
              <a:rPr lang="en-US" dirty="0">
                <a:hlinkClick r:id="rId7"/>
              </a:rPr>
              <a:t>https://web.microsoftstream.com/video/b3f3cb69-2f42-41af-87c3-52b2d6d8754e</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fade">
                                      <p:cBhvr>
                                        <p:cTn id="7"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35"/>
        <p:cNvGrpSpPr/>
        <p:nvPr/>
      </p:nvGrpSpPr>
      <p:grpSpPr>
        <a:xfrm>
          <a:off x="0" y="0"/>
          <a:ext cx="0" cy="0"/>
          <a:chOff x="0" y="0"/>
          <a:chExt cx="0" cy="0"/>
        </a:xfrm>
      </p:grpSpPr>
      <p:sp>
        <p:nvSpPr>
          <p:cNvPr id="636" name="Google Shape;636;p96"/>
          <p:cNvSpPr txBox="1">
            <a:spLocks noGrp="1"/>
          </p:cNvSpPr>
          <p:nvPr>
            <p:ph type="title"/>
          </p:nvPr>
        </p:nvSpPr>
        <p:spPr>
          <a:xfrm>
            <a:off x="268125" y="-48572"/>
            <a:ext cx="8229600" cy="8574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 sz="2300">
                <a:solidFill>
                  <a:schemeClr val="dk1"/>
                </a:solidFill>
              </a:rPr>
              <a:t>Scientific Explanation of Evolution by Natural Selection</a:t>
            </a:r>
            <a:endParaRPr sz="4600"/>
          </a:p>
        </p:txBody>
      </p:sp>
      <p:sp>
        <p:nvSpPr>
          <p:cNvPr id="637" name="Google Shape;637;p96"/>
          <p:cNvSpPr txBox="1">
            <a:spLocks noGrp="1"/>
          </p:cNvSpPr>
          <p:nvPr>
            <p:ph type="body" idx="1"/>
          </p:nvPr>
        </p:nvSpPr>
        <p:spPr>
          <a:xfrm>
            <a:off x="0" y="271750"/>
            <a:ext cx="7782900" cy="33945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 sz="1800"/>
              <a:t>Write an explanation based on natural selection for the high incidence of tusklessness among female elephants in Gorongosa.</a:t>
            </a:r>
            <a:r>
              <a:rPr lang="en" sz="1500">
                <a:highlight>
                  <a:srgbClr val="FFFF00"/>
                </a:highlight>
              </a:rPr>
              <a:t>Highlight vocab: variation, differential reproduction, trait, variation, inherit, DNA</a:t>
            </a:r>
            <a:endParaRPr sz="1500">
              <a:highlight>
                <a:srgbClr val="FFFF00"/>
              </a:highlight>
            </a:endParaRPr>
          </a:p>
        </p:txBody>
      </p:sp>
      <p:sp>
        <p:nvSpPr>
          <p:cNvPr id="638" name="Google Shape;638;p96"/>
          <p:cNvSpPr txBox="1"/>
          <p:nvPr/>
        </p:nvSpPr>
        <p:spPr>
          <a:xfrm>
            <a:off x="2467275" y="2171550"/>
            <a:ext cx="16995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6"/>
          <p:cNvSpPr txBox="1"/>
          <p:nvPr/>
        </p:nvSpPr>
        <p:spPr>
          <a:xfrm>
            <a:off x="6919825" y="2171550"/>
            <a:ext cx="16995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40" name="Google Shape;640;p96"/>
          <p:cNvSpPr txBox="1"/>
          <p:nvPr/>
        </p:nvSpPr>
        <p:spPr>
          <a:xfrm>
            <a:off x="6952425" y="3703125"/>
            <a:ext cx="16995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pic>
        <p:nvPicPr>
          <p:cNvPr id="641" name="Google Shape;641;p96"/>
          <p:cNvPicPr preferRelativeResize="0"/>
          <p:nvPr/>
        </p:nvPicPr>
        <p:blipFill>
          <a:blip r:embed="rId3">
            <a:alphaModFix/>
          </a:blip>
          <a:stretch>
            <a:fillRect/>
          </a:stretch>
        </p:blipFill>
        <p:spPr>
          <a:xfrm>
            <a:off x="8097418" y="-7"/>
            <a:ext cx="1098725" cy="814325"/>
          </a:xfrm>
          <a:prstGeom prst="rect">
            <a:avLst/>
          </a:prstGeom>
          <a:noFill/>
          <a:ln>
            <a:noFill/>
          </a:ln>
        </p:spPr>
      </p:pic>
      <p:sp>
        <p:nvSpPr>
          <p:cNvPr id="642" name="Google Shape;642;p96"/>
          <p:cNvSpPr txBox="1"/>
          <p:nvPr/>
        </p:nvSpPr>
        <p:spPr>
          <a:xfrm>
            <a:off x="81550" y="1860125"/>
            <a:ext cx="67767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Explanation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2"/>
          <p:cNvSpPr txBox="1">
            <a:spLocks noGrp="1"/>
          </p:cNvSpPr>
          <p:nvPr>
            <p:ph type="ctrTitle"/>
          </p:nvPr>
        </p:nvSpPr>
        <p:spPr>
          <a:xfrm>
            <a:off x="4803200" y="226525"/>
            <a:ext cx="4029000" cy="13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endParaRPr sz="3880"/>
          </a:p>
          <a:p>
            <a:pPr marL="0" lvl="0" indent="0" algn="l" rtl="0">
              <a:spcBef>
                <a:spcPts val="0"/>
              </a:spcBef>
              <a:spcAft>
                <a:spcPts val="0"/>
              </a:spcAft>
              <a:buSzPts val="990"/>
              <a:buNone/>
            </a:pPr>
            <a:r>
              <a:rPr lang="en" sz="2880"/>
              <a:t>Watch this video. </a:t>
            </a:r>
            <a:endParaRPr sz="2880"/>
          </a:p>
          <a:p>
            <a:pPr marL="0" lvl="0" indent="0" algn="l" rtl="0">
              <a:spcBef>
                <a:spcPts val="0"/>
              </a:spcBef>
              <a:spcAft>
                <a:spcPts val="0"/>
              </a:spcAft>
              <a:buClr>
                <a:srgbClr val="000000"/>
              </a:buClr>
              <a:buSzPts val="990"/>
              <a:buFont typeface="Arial"/>
              <a:buNone/>
            </a:pPr>
            <a:r>
              <a:rPr lang="en" sz="2880"/>
              <a:t>What surprised you the most about elephants?</a:t>
            </a:r>
            <a:endParaRPr sz="2880"/>
          </a:p>
        </p:txBody>
      </p:sp>
      <p:sp>
        <p:nvSpPr>
          <p:cNvPr id="269" name="Google Shape;269;p52"/>
          <p:cNvSpPr txBox="1">
            <a:spLocks noGrp="1"/>
          </p:cNvSpPr>
          <p:nvPr>
            <p:ph type="subTitle" idx="1"/>
          </p:nvPr>
        </p:nvSpPr>
        <p:spPr>
          <a:xfrm>
            <a:off x="4975400" y="1543500"/>
            <a:ext cx="3856800" cy="79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highlight>
                  <a:srgbClr val="FFFF00"/>
                </a:highlight>
              </a:rPr>
              <a:t>-</a:t>
            </a:r>
            <a:endParaRPr>
              <a:highlight>
                <a:srgbClr val="FFFF00"/>
              </a:highlight>
            </a:endParaRPr>
          </a:p>
          <a:p>
            <a:pPr marL="0" lvl="0" indent="0" algn="l" rtl="0">
              <a:spcBef>
                <a:spcPts val="0"/>
              </a:spcBef>
              <a:spcAft>
                <a:spcPts val="0"/>
              </a:spcAft>
              <a:buNone/>
            </a:pPr>
            <a:endParaRPr>
              <a:highlight>
                <a:srgbClr val="FFFF00"/>
              </a:highlight>
            </a:endParaRPr>
          </a:p>
          <a:p>
            <a:pPr marL="0" lvl="0" indent="0" algn="l" rtl="0">
              <a:spcBef>
                <a:spcPts val="0"/>
              </a:spcBef>
              <a:spcAft>
                <a:spcPts val="0"/>
              </a:spcAft>
              <a:buNone/>
            </a:pPr>
            <a:r>
              <a:rPr lang="en">
                <a:highlight>
                  <a:srgbClr val="FFFF00"/>
                </a:highlight>
              </a:rPr>
              <a:t>-</a:t>
            </a:r>
            <a:endParaRPr>
              <a:highlight>
                <a:srgbClr val="FFFF00"/>
              </a:highlight>
            </a:endParaRPr>
          </a:p>
        </p:txBody>
      </p:sp>
      <p:pic>
        <p:nvPicPr>
          <p:cNvPr id="270" name="Google Shape;270;p52" descr="As the world's largest land mammal, elephants have quite the commanding presence. But did you know elephants can't jump? Or that baby elephants lose their first set of teeth and tusks, just like humans? Learn about both Asian and African elephants and the threats facing these highly intelligent animals today.&#10;➡ Subscribe: http://bit.ly/NatGeoWILDSubscribe&#10;&#10;About National Geographic Wild:&#10;National Geographic Wild is a place for all things animals and for animal-lovers alike. Take a journey through the animal kingdom with us and discover things you never knew before, or rediscover your favorite animals!&#10;&#10;Get More National Geographic Wild: &#10;Official Site: http://bit.ly/NatGeoWILD&#10;Facebook: http://bit.ly/NGWFacebook&#10;Twitter: http://bit.ly/NGWTwitter&#10;Instagram: http://bit.ly/NGWInstagram&#10;&#10;Learn more about elephants:&#10;https://on.natgeo.com/2Zyo4Oe&#10;https://on.natgeo.com/2yC0nbQ&#10;&#10;Elephants 101 | Nat Geo Wild&#10;https://youtu.be/Aw6GkiCvcWs&#10;&#10;Nat Geo Wild &#10;https://www.youtube.com/user/NatGeoWild" title="Elephants 101 | Nat Geo Wild">
            <a:hlinkClick r:id="rId3"/>
          </p:cNvPr>
          <p:cNvPicPr preferRelativeResize="0"/>
          <p:nvPr/>
        </p:nvPicPr>
        <p:blipFill>
          <a:blip r:embed="rId4">
            <a:alphaModFix/>
          </a:blip>
          <a:stretch>
            <a:fillRect/>
          </a:stretch>
        </p:blipFill>
        <p:spPr>
          <a:xfrm>
            <a:off x="92350" y="370600"/>
            <a:ext cx="4572000" cy="3429000"/>
          </a:xfrm>
          <a:prstGeom prst="rect">
            <a:avLst/>
          </a:prstGeom>
          <a:noFill/>
          <a:ln>
            <a:noFill/>
          </a:ln>
        </p:spPr>
      </p:pic>
      <p:sp>
        <p:nvSpPr>
          <p:cNvPr id="3" name="TextBox 2">
            <a:extLst>
              <a:ext uri="{FF2B5EF4-FFF2-40B4-BE49-F238E27FC236}">
                <a16:creationId xmlns:a16="http://schemas.microsoft.com/office/drawing/2014/main" id="{ACE00DA6-B253-9B4C-0ADD-E7AC34CAA645}"/>
              </a:ext>
            </a:extLst>
          </p:cNvPr>
          <p:cNvSpPr txBox="1"/>
          <p:nvPr/>
        </p:nvSpPr>
        <p:spPr>
          <a:xfrm>
            <a:off x="92350" y="3997569"/>
            <a:ext cx="4572000" cy="523220"/>
          </a:xfrm>
          <a:prstGeom prst="rect">
            <a:avLst/>
          </a:prstGeom>
          <a:noFill/>
        </p:spPr>
        <p:txBody>
          <a:bodyPr wrap="square">
            <a:spAutoFit/>
          </a:bodyPr>
          <a:lstStyle/>
          <a:p>
            <a:r>
              <a:rPr lang="en-US" dirty="0">
                <a:hlinkClick r:id="rId5"/>
              </a:rPr>
              <a:t>https://web.microsoftstream.com/video/1b3589b7-09dd-49be-8985-8cba19630f52</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46"/>
        <p:cNvGrpSpPr/>
        <p:nvPr/>
      </p:nvGrpSpPr>
      <p:grpSpPr>
        <a:xfrm>
          <a:off x="0" y="0"/>
          <a:ext cx="0" cy="0"/>
          <a:chOff x="0" y="0"/>
          <a:chExt cx="0" cy="0"/>
        </a:xfrm>
      </p:grpSpPr>
      <p:sp>
        <p:nvSpPr>
          <p:cNvPr id="647" name="Google Shape;647;p97"/>
          <p:cNvSpPr txBox="1">
            <a:spLocks noGrp="1"/>
          </p:cNvSpPr>
          <p:nvPr>
            <p:ph type="title"/>
          </p:nvPr>
        </p:nvSpPr>
        <p:spPr>
          <a:xfrm>
            <a:off x="165225" y="100813"/>
            <a:ext cx="8229600" cy="6216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a:solidFill>
                  <a:schemeClr val="dk1"/>
                </a:solidFill>
              </a:rPr>
              <a:t>Review Punnett squares </a:t>
            </a:r>
            <a:endParaRPr>
              <a:solidFill>
                <a:schemeClr val="dk1"/>
              </a:solidFill>
            </a:endParaRPr>
          </a:p>
        </p:txBody>
      </p:sp>
      <p:sp>
        <p:nvSpPr>
          <p:cNvPr id="648" name="Google Shape;648;p97"/>
          <p:cNvSpPr txBox="1">
            <a:spLocks noGrp="1"/>
          </p:cNvSpPr>
          <p:nvPr>
            <p:ph type="body" idx="1"/>
          </p:nvPr>
        </p:nvSpPr>
        <p:spPr>
          <a:xfrm>
            <a:off x="262525" y="649900"/>
            <a:ext cx="8718300" cy="3394500"/>
          </a:xfrm>
          <a:prstGeom prst="rect">
            <a:avLst/>
          </a:prstGeom>
        </p:spPr>
        <p:txBody>
          <a:bodyPr spcFirstLastPara="1" wrap="square" lIns="91425" tIns="45700" rIns="91425" bIns="45700" anchor="t" anchorCtr="0">
            <a:normAutofit fontScale="92500" lnSpcReduction="20000"/>
          </a:bodyPr>
          <a:lstStyle/>
          <a:p>
            <a:pPr marL="457200" lvl="0" indent="-357822" algn="l" rtl="0">
              <a:spcBef>
                <a:spcPts val="1500"/>
              </a:spcBef>
              <a:spcAft>
                <a:spcPts val="0"/>
              </a:spcAft>
              <a:buSzPct val="100000"/>
              <a:buAutoNum type="arabicParenR"/>
            </a:pPr>
            <a:r>
              <a:rPr lang="en" sz="2200"/>
              <a:t>In elephants, no tusks (t) is sex-linked recessive tusks (T). If a tuskless female mates with a male with tusks, what % females and males will be tusk-less?</a:t>
            </a:r>
            <a:endParaRPr sz="2200"/>
          </a:p>
          <a:p>
            <a:pPr marL="0" lvl="0" indent="0" algn="l" rtl="0">
              <a:spcBef>
                <a:spcPts val="0"/>
              </a:spcBef>
              <a:spcAft>
                <a:spcPts val="0"/>
              </a:spcAft>
              <a:buNone/>
            </a:pPr>
            <a:endParaRPr sz="1200">
              <a:solidFill>
                <a:srgbClr val="000000"/>
              </a:solidFill>
              <a:highlight>
                <a:srgbClr val="FFFF00"/>
              </a:highlight>
              <a:latin typeface="Bellota Text"/>
              <a:ea typeface="Bellota Text"/>
              <a:cs typeface="Bellota Text"/>
              <a:sym typeface="Bellota Text"/>
            </a:endParaRPr>
          </a:p>
          <a:p>
            <a:pPr marL="457200" lvl="0" indent="0" algn="l" rtl="0">
              <a:spcBef>
                <a:spcPts val="1500"/>
              </a:spcBef>
              <a:spcAft>
                <a:spcPts val="0"/>
              </a:spcAft>
              <a:buNone/>
            </a:pPr>
            <a:r>
              <a:rPr lang="en" sz="2500"/>
              <a:t>                                                                 </a:t>
            </a:r>
            <a:r>
              <a:rPr lang="en" sz="2500">
                <a:highlight>
                  <a:srgbClr val="FFFF00"/>
                </a:highlight>
              </a:rPr>
              <a:t>  %__tusk-less females</a:t>
            </a:r>
            <a:endParaRPr sz="2500">
              <a:highlight>
                <a:srgbClr val="FFFF00"/>
              </a:highlight>
            </a:endParaRPr>
          </a:p>
          <a:p>
            <a:pPr marL="457200" lvl="0" indent="0" algn="l" rtl="0">
              <a:spcBef>
                <a:spcPts val="1500"/>
              </a:spcBef>
              <a:spcAft>
                <a:spcPts val="0"/>
              </a:spcAft>
              <a:buNone/>
            </a:pPr>
            <a:r>
              <a:rPr lang="en" sz="2500"/>
              <a:t>                                                                  </a:t>
            </a:r>
            <a:r>
              <a:rPr lang="en" sz="2500">
                <a:highlight>
                  <a:srgbClr val="FFFF00"/>
                </a:highlight>
              </a:rPr>
              <a:t> %__tusk-less males </a:t>
            </a:r>
            <a:endParaRPr sz="2500"/>
          </a:p>
          <a:p>
            <a:pPr marL="457200" lvl="0" indent="-395446" algn="l" rtl="0">
              <a:spcBef>
                <a:spcPts val="1500"/>
              </a:spcBef>
              <a:spcAft>
                <a:spcPts val="0"/>
              </a:spcAft>
              <a:buSzPct val="173146"/>
              <a:buAutoNum type="arabicParenR"/>
            </a:pPr>
            <a:r>
              <a:rPr lang="en" sz="1640"/>
              <a:t>In elephants, no tusks (t) is sex-linked recessive tusks (T). If a pure tusked female mates with a male without tusks, what % females and males will be tusk-less?</a:t>
            </a:r>
            <a:endParaRPr sz="2840"/>
          </a:p>
          <a:p>
            <a:pPr marL="457200" lvl="0" indent="0" algn="l" rtl="0">
              <a:spcBef>
                <a:spcPts val="1500"/>
              </a:spcBef>
              <a:spcAft>
                <a:spcPts val="0"/>
              </a:spcAft>
              <a:buNone/>
            </a:pPr>
            <a:endParaRPr sz="2500">
              <a:highlight>
                <a:srgbClr val="FFFF00"/>
              </a:highlight>
            </a:endParaRPr>
          </a:p>
        </p:txBody>
      </p:sp>
      <p:pic>
        <p:nvPicPr>
          <p:cNvPr id="649" name="Google Shape;649;p97"/>
          <p:cNvPicPr preferRelativeResize="0"/>
          <p:nvPr/>
        </p:nvPicPr>
        <p:blipFill>
          <a:blip r:embed="rId3">
            <a:alphaModFix/>
          </a:blip>
          <a:stretch>
            <a:fillRect/>
          </a:stretch>
        </p:blipFill>
        <p:spPr>
          <a:xfrm>
            <a:off x="8204526" y="69450"/>
            <a:ext cx="838724" cy="621600"/>
          </a:xfrm>
          <a:prstGeom prst="rect">
            <a:avLst/>
          </a:prstGeom>
          <a:noFill/>
          <a:ln>
            <a:noFill/>
          </a:ln>
        </p:spPr>
      </p:pic>
      <p:graphicFrame>
        <p:nvGraphicFramePr>
          <p:cNvPr id="650" name="Google Shape;650;p97"/>
          <p:cNvGraphicFramePr/>
          <p:nvPr/>
        </p:nvGraphicFramePr>
        <p:xfrm>
          <a:off x="2947588" y="1790550"/>
          <a:ext cx="2664875" cy="792420"/>
        </p:xfrm>
        <a:graphic>
          <a:graphicData uri="http://schemas.openxmlformats.org/drawingml/2006/table">
            <a:tbl>
              <a:tblPr>
                <a:noFill/>
                <a:tableStyleId>{8B552544-23A3-4327-9D63-6416DB7A7B96}</a:tableStyleId>
              </a:tblPr>
              <a:tblGrid>
                <a:gridCol w="1232275">
                  <a:extLst>
                    <a:ext uri="{9D8B030D-6E8A-4147-A177-3AD203B41FA5}">
                      <a16:colId xmlns:a16="http://schemas.microsoft.com/office/drawing/2014/main" val="20000"/>
                    </a:ext>
                  </a:extLst>
                </a:gridCol>
                <a:gridCol w="1432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651" name="Google Shape;651;p97"/>
          <p:cNvSpPr txBox="1"/>
          <p:nvPr/>
        </p:nvSpPr>
        <p:spPr>
          <a:xfrm>
            <a:off x="2594550" y="2287600"/>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2" name="Google Shape;652;p97"/>
          <p:cNvSpPr txBox="1"/>
          <p:nvPr/>
        </p:nvSpPr>
        <p:spPr>
          <a:xfrm>
            <a:off x="2704500" y="2619675"/>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3" name="Google Shape;653;p97"/>
          <p:cNvSpPr txBox="1"/>
          <p:nvPr/>
        </p:nvSpPr>
        <p:spPr>
          <a:xfrm>
            <a:off x="3363525" y="1715200"/>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4" name="Google Shape;654;p97"/>
          <p:cNvSpPr txBox="1"/>
          <p:nvPr/>
        </p:nvSpPr>
        <p:spPr>
          <a:xfrm>
            <a:off x="4698875" y="1790550"/>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aphicFrame>
        <p:nvGraphicFramePr>
          <p:cNvPr id="655" name="Google Shape;655;p97"/>
          <p:cNvGraphicFramePr/>
          <p:nvPr/>
        </p:nvGraphicFramePr>
        <p:xfrm>
          <a:off x="3560600" y="4117550"/>
          <a:ext cx="2664875" cy="792420"/>
        </p:xfrm>
        <a:graphic>
          <a:graphicData uri="http://schemas.openxmlformats.org/drawingml/2006/table">
            <a:tbl>
              <a:tblPr>
                <a:noFill/>
                <a:tableStyleId>{8B552544-23A3-4327-9D63-6416DB7A7B96}</a:tableStyleId>
              </a:tblPr>
              <a:tblGrid>
                <a:gridCol w="1232275">
                  <a:extLst>
                    <a:ext uri="{9D8B030D-6E8A-4147-A177-3AD203B41FA5}">
                      <a16:colId xmlns:a16="http://schemas.microsoft.com/office/drawing/2014/main" val="20000"/>
                    </a:ext>
                  </a:extLst>
                </a:gridCol>
                <a:gridCol w="1432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656" name="Google Shape;656;p97"/>
          <p:cNvSpPr txBox="1"/>
          <p:nvPr/>
        </p:nvSpPr>
        <p:spPr>
          <a:xfrm>
            <a:off x="3936775" y="3761775"/>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7" name="Google Shape;657;p97"/>
          <p:cNvSpPr txBox="1"/>
          <p:nvPr/>
        </p:nvSpPr>
        <p:spPr>
          <a:xfrm>
            <a:off x="5429325" y="3824350"/>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8" name="Google Shape;658;p97"/>
          <p:cNvSpPr txBox="1"/>
          <p:nvPr/>
        </p:nvSpPr>
        <p:spPr>
          <a:xfrm>
            <a:off x="3261200" y="4161975"/>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59" name="Google Shape;659;p97"/>
          <p:cNvSpPr txBox="1"/>
          <p:nvPr/>
        </p:nvSpPr>
        <p:spPr>
          <a:xfrm>
            <a:off x="3261200" y="4562175"/>
            <a:ext cx="2994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60" name="Google Shape;660;p97"/>
          <p:cNvSpPr txBox="1"/>
          <p:nvPr/>
        </p:nvSpPr>
        <p:spPr>
          <a:xfrm>
            <a:off x="6225475" y="3097125"/>
            <a:ext cx="3000000" cy="1815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0"/>
              </a:spcAft>
              <a:buNone/>
            </a:pPr>
            <a:r>
              <a:rPr lang="en" sz="2100">
                <a:solidFill>
                  <a:schemeClr val="dk1"/>
                </a:solidFill>
                <a:highlight>
                  <a:srgbClr val="FFFF00"/>
                </a:highlight>
                <a:latin typeface="Times"/>
                <a:ea typeface="Times"/>
                <a:cs typeface="Times"/>
                <a:sym typeface="Times"/>
              </a:rPr>
              <a:t>  %__tusk-less females</a:t>
            </a:r>
            <a:endParaRPr sz="2100">
              <a:solidFill>
                <a:schemeClr val="dk1"/>
              </a:solidFill>
              <a:highlight>
                <a:srgbClr val="FFFF00"/>
              </a:highlight>
              <a:latin typeface="Times"/>
              <a:ea typeface="Times"/>
              <a:cs typeface="Times"/>
              <a:sym typeface="Times"/>
            </a:endParaRPr>
          </a:p>
          <a:p>
            <a:pPr marL="457200" lvl="0" indent="0" algn="l" rtl="0">
              <a:lnSpc>
                <a:spcPct val="115000"/>
              </a:lnSpc>
              <a:spcBef>
                <a:spcPts val="1500"/>
              </a:spcBef>
              <a:spcAft>
                <a:spcPts val="0"/>
              </a:spcAft>
              <a:buNone/>
            </a:pPr>
            <a:r>
              <a:rPr lang="en" sz="2100">
                <a:solidFill>
                  <a:schemeClr val="dk1"/>
                </a:solidFill>
                <a:latin typeface="Times"/>
                <a:ea typeface="Times"/>
                <a:cs typeface="Times"/>
                <a:sym typeface="Times"/>
              </a:rPr>
              <a:t>                                                                  </a:t>
            </a:r>
            <a:r>
              <a:rPr lang="en" sz="2100">
                <a:solidFill>
                  <a:schemeClr val="dk1"/>
                </a:solidFill>
                <a:highlight>
                  <a:srgbClr val="FFFF00"/>
                </a:highlight>
                <a:latin typeface="Times"/>
                <a:ea typeface="Times"/>
                <a:cs typeface="Times"/>
                <a:sym typeface="Times"/>
              </a:rPr>
              <a:t> %__tusk-less males </a:t>
            </a:r>
            <a:endParaRPr sz="2100">
              <a:solidFill>
                <a:schemeClr val="dk1"/>
              </a:solidFill>
              <a:latin typeface="Times"/>
              <a:ea typeface="Times"/>
              <a:cs typeface="Times"/>
              <a:sym typeface="Time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64"/>
        <p:cNvGrpSpPr/>
        <p:nvPr/>
      </p:nvGrpSpPr>
      <p:grpSpPr>
        <a:xfrm>
          <a:off x="0" y="0"/>
          <a:ext cx="0" cy="0"/>
          <a:chOff x="0" y="0"/>
          <a:chExt cx="0" cy="0"/>
        </a:xfrm>
      </p:grpSpPr>
      <p:sp>
        <p:nvSpPr>
          <p:cNvPr id="665" name="Google Shape;665;p98"/>
          <p:cNvSpPr txBox="1">
            <a:spLocks noGrp="1"/>
          </p:cNvSpPr>
          <p:nvPr>
            <p:ph type="title"/>
          </p:nvPr>
        </p:nvSpPr>
        <p:spPr>
          <a:xfrm>
            <a:off x="165225" y="100813"/>
            <a:ext cx="8229600" cy="6216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a:solidFill>
                  <a:schemeClr val="dk1"/>
                </a:solidFill>
              </a:rPr>
              <a:t>Review Punnett squares </a:t>
            </a:r>
            <a:endParaRPr>
              <a:solidFill>
                <a:schemeClr val="dk1"/>
              </a:solidFill>
            </a:endParaRPr>
          </a:p>
        </p:txBody>
      </p:sp>
      <p:sp>
        <p:nvSpPr>
          <p:cNvPr id="666" name="Google Shape;666;p98"/>
          <p:cNvSpPr txBox="1">
            <a:spLocks noGrp="1"/>
          </p:cNvSpPr>
          <p:nvPr>
            <p:ph type="body" idx="1"/>
          </p:nvPr>
        </p:nvSpPr>
        <p:spPr>
          <a:xfrm>
            <a:off x="262525" y="649900"/>
            <a:ext cx="8718300" cy="3394500"/>
          </a:xfrm>
          <a:prstGeom prst="rect">
            <a:avLst/>
          </a:prstGeom>
        </p:spPr>
        <p:txBody>
          <a:bodyPr spcFirstLastPara="1" wrap="square" lIns="91425" tIns="45700" rIns="91425" bIns="45700" anchor="t" anchorCtr="0">
            <a:normAutofit lnSpcReduction="10000"/>
          </a:bodyPr>
          <a:lstStyle/>
          <a:p>
            <a:pPr marL="457200" lvl="0" indent="-387350" algn="l" rtl="0">
              <a:spcBef>
                <a:spcPts val="1500"/>
              </a:spcBef>
              <a:spcAft>
                <a:spcPts val="0"/>
              </a:spcAft>
              <a:buSzPts val="2500"/>
              <a:buAutoNum type="arabicParenR"/>
            </a:pPr>
            <a:r>
              <a:rPr lang="en" sz="1500"/>
              <a:t>In elephants, big ears eyes (E) is dominant to small ears(e). If a homo dominant parent mate with a homo recessive parent, what percent will have small ears?</a:t>
            </a:r>
            <a:endParaRPr sz="1500"/>
          </a:p>
          <a:p>
            <a:pPr marL="457200" lvl="0" indent="0" algn="l" rtl="0">
              <a:spcBef>
                <a:spcPts val="1500"/>
              </a:spcBef>
              <a:spcAft>
                <a:spcPts val="0"/>
              </a:spcAft>
              <a:buNone/>
            </a:pPr>
            <a:r>
              <a:rPr lang="en" sz="2500">
                <a:highlight>
                  <a:srgbClr val="FFFF00"/>
                </a:highlight>
              </a:rPr>
              <a:t>%__small ears</a:t>
            </a:r>
            <a:endParaRPr sz="1500"/>
          </a:p>
          <a:p>
            <a:pPr marL="457200" lvl="0" indent="0" algn="l" rtl="0">
              <a:spcBef>
                <a:spcPts val="1500"/>
              </a:spcBef>
              <a:spcAft>
                <a:spcPts val="0"/>
              </a:spcAft>
              <a:buNone/>
            </a:pPr>
            <a:r>
              <a:rPr lang="en" sz="2800"/>
              <a:t>                         </a:t>
            </a:r>
            <a:r>
              <a:rPr lang="en" sz="2500"/>
              <a:t>                                        </a:t>
            </a:r>
            <a:endParaRPr sz="2500"/>
          </a:p>
          <a:p>
            <a:pPr marL="457200" lvl="0" indent="-342900" algn="l" rtl="0">
              <a:spcBef>
                <a:spcPts val="1500"/>
              </a:spcBef>
              <a:spcAft>
                <a:spcPts val="0"/>
              </a:spcAft>
              <a:buSzPts val="1800"/>
              <a:buAutoNum type="arabicParenR"/>
            </a:pPr>
            <a:r>
              <a:rPr lang="en" sz="1800"/>
              <a:t>In elephants, big ears eyes (E) is dominant to small ears(e). If two heterozygous parents mate, what percent will have small ears?</a:t>
            </a:r>
            <a:endParaRPr sz="1800"/>
          </a:p>
          <a:p>
            <a:pPr marL="457200" lvl="0" indent="0" algn="l" rtl="0">
              <a:spcBef>
                <a:spcPts val="1500"/>
              </a:spcBef>
              <a:spcAft>
                <a:spcPts val="0"/>
              </a:spcAft>
              <a:buNone/>
            </a:pPr>
            <a:r>
              <a:rPr lang="en" sz="2500">
                <a:highlight>
                  <a:srgbClr val="FFFF00"/>
                </a:highlight>
              </a:rPr>
              <a:t>%__small ears</a:t>
            </a:r>
            <a:endParaRPr sz="2500">
              <a:highlight>
                <a:srgbClr val="FFFF00"/>
              </a:highlight>
            </a:endParaRPr>
          </a:p>
        </p:txBody>
      </p:sp>
      <p:pic>
        <p:nvPicPr>
          <p:cNvPr id="667" name="Google Shape;667;p98"/>
          <p:cNvPicPr preferRelativeResize="0"/>
          <p:nvPr/>
        </p:nvPicPr>
        <p:blipFill>
          <a:blip r:embed="rId3">
            <a:alphaModFix/>
          </a:blip>
          <a:stretch>
            <a:fillRect/>
          </a:stretch>
        </p:blipFill>
        <p:spPr>
          <a:xfrm>
            <a:off x="8204526" y="69450"/>
            <a:ext cx="838724" cy="621600"/>
          </a:xfrm>
          <a:prstGeom prst="rect">
            <a:avLst/>
          </a:prstGeom>
          <a:noFill/>
          <a:ln>
            <a:noFill/>
          </a:ln>
        </p:spPr>
      </p:pic>
      <p:graphicFrame>
        <p:nvGraphicFramePr>
          <p:cNvPr id="668" name="Google Shape;668;p98"/>
          <p:cNvGraphicFramePr/>
          <p:nvPr/>
        </p:nvGraphicFramePr>
        <p:xfrm>
          <a:off x="5138688" y="1338200"/>
          <a:ext cx="2664875" cy="792420"/>
        </p:xfrm>
        <a:graphic>
          <a:graphicData uri="http://schemas.openxmlformats.org/drawingml/2006/table">
            <a:tbl>
              <a:tblPr>
                <a:noFill/>
                <a:tableStyleId>{8B552544-23A3-4327-9D63-6416DB7A7B96}</a:tableStyleId>
              </a:tblPr>
              <a:tblGrid>
                <a:gridCol w="1232275">
                  <a:extLst>
                    <a:ext uri="{9D8B030D-6E8A-4147-A177-3AD203B41FA5}">
                      <a16:colId xmlns:a16="http://schemas.microsoft.com/office/drawing/2014/main" val="20000"/>
                    </a:ext>
                  </a:extLst>
                </a:gridCol>
                <a:gridCol w="1432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669" name="Google Shape;669;p98"/>
          <p:cNvSpPr txBox="1"/>
          <p:nvPr/>
        </p:nvSpPr>
        <p:spPr>
          <a:xfrm>
            <a:off x="2594550" y="2287600"/>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70" name="Google Shape;670;p98"/>
          <p:cNvSpPr txBox="1"/>
          <p:nvPr/>
        </p:nvSpPr>
        <p:spPr>
          <a:xfrm>
            <a:off x="2704500" y="2619675"/>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aphicFrame>
        <p:nvGraphicFramePr>
          <p:cNvPr id="671" name="Google Shape;671;p98"/>
          <p:cNvGraphicFramePr/>
          <p:nvPr/>
        </p:nvGraphicFramePr>
        <p:xfrm>
          <a:off x="3560600" y="4117550"/>
          <a:ext cx="2664875" cy="792420"/>
        </p:xfrm>
        <a:graphic>
          <a:graphicData uri="http://schemas.openxmlformats.org/drawingml/2006/table">
            <a:tbl>
              <a:tblPr>
                <a:noFill/>
                <a:tableStyleId>{8B552544-23A3-4327-9D63-6416DB7A7B96}</a:tableStyleId>
              </a:tblPr>
              <a:tblGrid>
                <a:gridCol w="1232275">
                  <a:extLst>
                    <a:ext uri="{9D8B030D-6E8A-4147-A177-3AD203B41FA5}">
                      <a16:colId xmlns:a16="http://schemas.microsoft.com/office/drawing/2014/main" val="20000"/>
                    </a:ext>
                  </a:extLst>
                </a:gridCol>
                <a:gridCol w="1432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672" name="Google Shape;672;p98"/>
          <p:cNvSpPr txBox="1"/>
          <p:nvPr/>
        </p:nvSpPr>
        <p:spPr>
          <a:xfrm>
            <a:off x="3936775" y="3761775"/>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73" name="Google Shape;673;p98"/>
          <p:cNvSpPr txBox="1"/>
          <p:nvPr/>
        </p:nvSpPr>
        <p:spPr>
          <a:xfrm>
            <a:off x="5429325" y="3824350"/>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74" name="Google Shape;674;p98"/>
          <p:cNvSpPr txBox="1"/>
          <p:nvPr/>
        </p:nvSpPr>
        <p:spPr>
          <a:xfrm>
            <a:off x="3261200" y="4161975"/>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675" name="Google Shape;675;p98"/>
          <p:cNvSpPr txBox="1"/>
          <p:nvPr/>
        </p:nvSpPr>
        <p:spPr>
          <a:xfrm>
            <a:off x="3261200" y="4562175"/>
            <a:ext cx="2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679"/>
        <p:cNvGrpSpPr/>
        <p:nvPr/>
      </p:nvGrpSpPr>
      <p:grpSpPr>
        <a:xfrm>
          <a:off x="0" y="0"/>
          <a:ext cx="0" cy="0"/>
          <a:chOff x="0" y="0"/>
          <a:chExt cx="0" cy="0"/>
        </a:xfrm>
      </p:grpSpPr>
      <p:sp>
        <p:nvSpPr>
          <p:cNvPr id="680" name="Google Shape;680;p99"/>
          <p:cNvSpPr txBox="1">
            <a:spLocks noGrp="1"/>
          </p:cNvSpPr>
          <p:nvPr>
            <p:ph type="ctrTitle"/>
          </p:nvPr>
        </p:nvSpPr>
        <p:spPr>
          <a:xfrm>
            <a:off x="113275" y="2520925"/>
            <a:ext cx="3688800" cy="10770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None/>
            </a:pPr>
            <a:r>
              <a:rPr lang="en" sz="3000">
                <a:solidFill>
                  <a:srgbClr val="38761D"/>
                </a:solidFill>
              </a:rPr>
              <a:t>Elephants of Tanzania</a:t>
            </a:r>
            <a:endParaRPr sz="3000">
              <a:solidFill>
                <a:srgbClr val="38761D"/>
              </a:solidFill>
            </a:endParaRPr>
          </a:p>
          <a:p>
            <a:pPr marL="0" lvl="0" indent="0" algn="l" rtl="0">
              <a:lnSpc>
                <a:spcPct val="115000"/>
              </a:lnSpc>
              <a:spcBef>
                <a:spcPts val="1200"/>
              </a:spcBef>
              <a:spcAft>
                <a:spcPts val="0"/>
              </a:spcAft>
              <a:buNone/>
            </a:pPr>
            <a:r>
              <a:rPr lang="en" sz="2666" u="sng">
                <a:solidFill>
                  <a:schemeClr val="hlink"/>
                </a:solidFill>
                <a:hlinkClick r:id="rId3"/>
              </a:rPr>
              <a:t>https://tanzania.wcs.org/Species/Elephant.aspx</a:t>
            </a:r>
            <a:endParaRPr sz="2666">
              <a:solidFill>
                <a:srgbClr val="FF0000"/>
              </a:solidFill>
            </a:endParaRPr>
          </a:p>
          <a:p>
            <a:pPr marL="0" lvl="0" indent="0" algn="l" rtl="0">
              <a:lnSpc>
                <a:spcPct val="115000"/>
              </a:lnSpc>
              <a:spcBef>
                <a:spcPts val="1200"/>
              </a:spcBef>
              <a:spcAft>
                <a:spcPts val="0"/>
              </a:spcAft>
              <a:buNone/>
            </a:pPr>
            <a:endParaRPr sz="2666">
              <a:solidFill>
                <a:srgbClr val="FF0000"/>
              </a:solidFill>
            </a:endParaRPr>
          </a:p>
          <a:p>
            <a:pPr marL="0" lvl="0" indent="0" algn="l" rtl="0">
              <a:lnSpc>
                <a:spcPct val="115000"/>
              </a:lnSpc>
              <a:spcBef>
                <a:spcPts val="1200"/>
              </a:spcBef>
              <a:spcAft>
                <a:spcPts val="0"/>
              </a:spcAft>
              <a:buNone/>
            </a:pPr>
            <a:endParaRPr sz="688">
              <a:solidFill>
                <a:srgbClr val="38761D"/>
              </a:solidFill>
            </a:endParaRPr>
          </a:p>
          <a:p>
            <a:pPr marL="0" lvl="0" indent="0" algn="l" rtl="0">
              <a:lnSpc>
                <a:spcPct val="115000"/>
              </a:lnSpc>
              <a:spcBef>
                <a:spcPts val="1200"/>
              </a:spcBef>
              <a:spcAft>
                <a:spcPts val="1200"/>
              </a:spcAft>
              <a:buNone/>
            </a:pPr>
            <a:endParaRPr/>
          </a:p>
        </p:txBody>
      </p:sp>
      <p:sp>
        <p:nvSpPr>
          <p:cNvPr id="681" name="Google Shape;681;p99"/>
          <p:cNvSpPr txBox="1">
            <a:spLocks noGrp="1"/>
          </p:cNvSpPr>
          <p:nvPr>
            <p:ph type="subTitle" idx="1"/>
          </p:nvPr>
        </p:nvSpPr>
        <p:spPr>
          <a:xfrm>
            <a:off x="253075" y="2083850"/>
            <a:ext cx="3267300" cy="792600"/>
          </a:xfrm>
          <a:prstGeom prst="rect">
            <a:avLst/>
          </a:prstGeom>
        </p:spPr>
        <p:txBody>
          <a:bodyPr spcFirstLastPara="1" wrap="square" lIns="91425" tIns="91425" rIns="91425" bIns="91425" anchor="t" anchorCtr="0">
            <a:noAutofit/>
          </a:bodyPr>
          <a:lstStyle/>
          <a:p>
            <a:pPr marL="457200" lvl="0" indent="-354012" algn="l" rtl="0">
              <a:lnSpc>
                <a:spcPct val="95000"/>
              </a:lnSpc>
              <a:spcBef>
                <a:spcPts val="0"/>
              </a:spcBef>
              <a:spcAft>
                <a:spcPts val="0"/>
              </a:spcAft>
              <a:buClr>
                <a:srgbClr val="38761D"/>
              </a:buClr>
              <a:buSzPts val="1975"/>
              <a:buAutoNum type="arabicParenR"/>
            </a:pPr>
            <a:r>
              <a:rPr lang="en" sz="1975">
                <a:solidFill>
                  <a:srgbClr val="38761D"/>
                </a:solidFill>
              </a:rPr>
              <a:t>Color Tanzania on map</a:t>
            </a:r>
            <a:endParaRPr sz="1975">
              <a:solidFill>
                <a:srgbClr val="38761D"/>
              </a:solidFill>
            </a:endParaRPr>
          </a:p>
          <a:p>
            <a:pPr marL="457200" lvl="0" indent="-284162" algn="l" rtl="0">
              <a:lnSpc>
                <a:spcPct val="95000"/>
              </a:lnSpc>
              <a:spcBef>
                <a:spcPts val="0"/>
              </a:spcBef>
              <a:spcAft>
                <a:spcPts val="0"/>
              </a:spcAft>
              <a:buClr>
                <a:srgbClr val="38761D"/>
              </a:buClr>
              <a:buSzPts val="875"/>
              <a:buAutoNum type="arabicParenR"/>
            </a:pPr>
            <a:r>
              <a:rPr lang="en" sz="1975"/>
              <a:t>Scan and read </a:t>
            </a:r>
            <a:r>
              <a:rPr lang="en" sz="2016">
                <a:solidFill>
                  <a:srgbClr val="FF0000"/>
                </a:solidFill>
              </a:rPr>
              <a:t>https://tanzania.wcs.org/Species/Elephant.aspx</a:t>
            </a:r>
            <a:endParaRPr sz="1225"/>
          </a:p>
          <a:p>
            <a:pPr marL="457200" lvl="0" indent="-354012" algn="l" rtl="0">
              <a:lnSpc>
                <a:spcPct val="95000"/>
              </a:lnSpc>
              <a:spcBef>
                <a:spcPts val="0"/>
              </a:spcBef>
              <a:spcAft>
                <a:spcPts val="0"/>
              </a:spcAft>
              <a:buSzPts val="1975"/>
              <a:buAutoNum type="arabicParenR"/>
            </a:pPr>
            <a:r>
              <a:rPr lang="en" sz="1975"/>
              <a:t>Describe the population of  elephants of Tanzania</a:t>
            </a:r>
            <a:endParaRPr sz="2850"/>
          </a:p>
        </p:txBody>
      </p:sp>
      <p:pic>
        <p:nvPicPr>
          <p:cNvPr id="682" name="Google Shape;682;p99"/>
          <p:cNvPicPr preferRelativeResize="0"/>
          <p:nvPr/>
        </p:nvPicPr>
        <p:blipFill>
          <a:blip r:embed="rId4">
            <a:alphaModFix/>
          </a:blip>
          <a:stretch>
            <a:fillRect/>
          </a:stretch>
        </p:blipFill>
        <p:spPr>
          <a:xfrm>
            <a:off x="3860300" y="0"/>
            <a:ext cx="2353300" cy="2353300"/>
          </a:xfrm>
          <a:prstGeom prst="rect">
            <a:avLst/>
          </a:prstGeom>
          <a:noFill/>
          <a:ln>
            <a:noFill/>
          </a:ln>
        </p:spPr>
      </p:pic>
      <p:pic>
        <p:nvPicPr>
          <p:cNvPr id="683" name="Google Shape;683;p99"/>
          <p:cNvPicPr preferRelativeResize="0"/>
          <p:nvPr/>
        </p:nvPicPr>
        <p:blipFill rotWithShape="1">
          <a:blip r:embed="rId5">
            <a:alphaModFix/>
          </a:blip>
          <a:srcRect/>
          <a:stretch/>
        </p:blipFill>
        <p:spPr>
          <a:xfrm>
            <a:off x="6213600" y="2083850"/>
            <a:ext cx="2930400" cy="3094100"/>
          </a:xfrm>
          <a:prstGeom prst="rect">
            <a:avLst/>
          </a:prstGeom>
          <a:noFill/>
          <a:ln>
            <a:noFill/>
          </a:ln>
        </p:spPr>
      </p:pic>
      <p:pic>
        <p:nvPicPr>
          <p:cNvPr id="684" name="Google Shape;684;p99"/>
          <p:cNvPicPr preferRelativeResize="0"/>
          <p:nvPr/>
        </p:nvPicPr>
        <p:blipFill>
          <a:blip r:embed="rId6">
            <a:alphaModFix/>
          </a:blip>
          <a:stretch>
            <a:fillRect/>
          </a:stretch>
        </p:blipFill>
        <p:spPr>
          <a:xfrm>
            <a:off x="4064063" y="2695225"/>
            <a:ext cx="1015885" cy="1240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689EE1"/>
        </a:solidFill>
        <a:effectLst/>
      </p:bgPr>
    </p:bg>
    <p:spTree>
      <p:nvGrpSpPr>
        <p:cNvPr id="1" name="Shape 688"/>
        <p:cNvGrpSpPr/>
        <p:nvPr/>
      </p:nvGrpSpPr>
      <p:grpSpPr>
        <a:xfrm>
          <a:off x="0" y="0"/>
          <a:ext cx="0" cy="0"/>
          <a:chOff x="0" y="0"/>
          <a:chExt cx="0" cy="0"/>
        </a:xfrm>
      </p:grpSpPr>
      <p:sp>
        <p:nvSpPr>
          <p:cNvPr id="689" name="Google Shape;689;p100"/>
          <p:cNvSpPr txBox="1">
            <a:spLocks noGrp="1"/>
          </p:cNvSpPr>
          <p:nvPr>
            <p:ph type="ctrTitle"/>
          </p:nvPr>
        </p:nvSpPr>
        <p:spPr>
          <a:xfrm>
            <a:off x="140883"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80">
                <a:solidFill>
                  <a:srgbClr val="22228B"/>
                </a:solidFill>
              </a:rPr>
              <a:t>This is Part 3 of the Elephant Slides. </a:t>
            </a:r>
            <a:endParaRPr sz="3680">
              <a:solidFill>
                <a:srgbClr val="22228B"/>
              </a:solidFill>
            </a:endParaRPr>
          </a:p>
          <a:p>
            <a:pPr marL="0" lvl="0" indent="0" algn="ctr" rtl="0">
              <a:spcBef>
                <a:spcPts val="0"/>
              </a:spcBef>
              <a:spcAft>
                <a:spcPts val="0"/>
              </a:spcAft>
              <a:buSzPts val="990"/>
              <a:buNone/>
            </a:pPr>
            <a:r>
              <a:rPr lang="en" sz="3580">
                <a:solidFill>
                  <a:srgbClr val="22228B"/>
                </a:solidFill>
              </a:rPr>
              <a:t>Please do these at your own pace, filling in </a:t>
            </a:r>
            <a:r>
              <a:rPr lang="en" sz="3580">
                <a:solidFill>
                  <a:srgbClr val="22228B"/>
                </a:solidFill>
                <a:highlight>
                  <a:srgbClr val="FFFF00"/>
                </a:highlight>
              </a:rPr>
              <a:t>highlighted </a:t>
            </a:r>
            <a:r>
              <a:rPr lang="en" sz="3580">
                <a:solidFill>
                  <a:srgbClr val="22228B"/>
                </a:solidFill>
              </a:rPr>
              <a:t>portions on most slides</a:t>
            </a: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r>
              <a:rPr lang="en" sz="3580">
                <a:solidFill>
                  <a:srgbClr val="22228B"/>
                </a:solidFill>
              </a:rPr>
              <a:t>Thanks for your hard work </a:t>
            </a:r>
            <a:endParaRPr sz="3580">
              <a:solidFill>
                <a:srgbClr val="22228B"/>
              </a:solidFill>
            </a:endParaRPr>
          </a:p>
        </p:txBody>
      </p:sp>
      <p:sp>
        <p:nvSpPr>
          <p:cNvPr id="690" name="Google Shape;690;p100"/>
          <p:cNvSpPr txBox="1">
            <a:spLocks noGrp="1"/>
          </p:cNvSpPr>
          <p:nvPr>
            <p:ph type="subTitle" idx="1"/>
          </p:nvPr>
        </p:nvSpPr>
        <p:spPr>
          <a:xfrm>
            <a:off x="140875" y="684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1"/>
          <p:cNvSpPr txBox="1">
            <a:spLocks noGrp="1"/>
          </p:cNvSpPr>
          <p:nvPr>
            <p:ph type="ctrTitle"/>
          </p:nvPr>
        </p:nvSpPr>
        <p:spPr>
          <a:xfrm>
            <a:off x="-92517" y="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u="sng"/>
          </a:p>
          <a:p>
            <a:pPr marL="0" lvl="0" indent="0" algn="ctr" rtl="0">
              <a:spcBef>
                <a:spcPts val="0"/>
              </a:spcBef>
              <a:spcAft>
                <a:spcPts val="0"/>
              </a:spcAft>
              <a:buNone/>
            </a:pPr>
            <a:endParaRPr/>
          </a:p>
        </p:txBody>
      </p:sp>
      <p:sp>
        <p:nvSpPr>
          <p:cNvPr id="696" name="Google Shape;696;p101"/>
          <p:cNvSpPr txBox="1">
            <a:spLocks noGrp="1"/>
          </p:cNvSpPr>
          <p:nvPr>
            <p:ph type="subTitle" idx="1"/>
          </p:nvPr>
        </p:nvSpPr>
        <p:spPr>
          <a:xfrm>
            <a:off x="1257200" y="1308725"/>
            <a:ext cx="3951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Worksheet 3</a:t>
            </a:r>
            <a:endParaRPr sz="4800"/>
          </a:p>
          <a:p>
            <a:pPr marL="0" lvl="0" indent="0" algn="ctr" rtl="0">
              <a:spcBef>
                <a:spcPts val="0"/>
              </a:spcBef>
              <a:spcAft>
                <a:spcPts val="0"/>
              </a:spcAft>
              <a:buNone/>
            </a:pPr>
            <a:r>
              <a:rPr lang="en" sz="4800"/>
              <a:t>(8.3, 8.4, 8.5)</a:t>
            </a:r>
            <a:endParaRPr sz="4800"/>
          </a:p>
        </p:txBody>
      </p:sp>
      <p:pic>
        <p:nvPicPr>
          <p:cNvPr id="697" name="Google Shape;697;p101"/>
          <p:cNvPicPr preferRelativeResize="0"/>
          <p:nvPr/>
        </p:nvPicPr>
        <p:blipFill>
          <a:blip r:embed="rId4">
            <a:alphaModFix/>
          </a:blip>
          <a:stretch>
            <a:fillRect/>
          </a:stretch>
        </p:blipFill>
        <p:spPr>
          <a:xfrm>
            <a:off x="6746803" y="126853"/>
            <a:ext cx="2258525" cy="4505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2"/>
          <p:cNvSpPr txBox="1">
            <a:spLocks noGrp="1"/>
          </p:cNvSpPr>
          <p:nvPr>
            <p:ph type="ctrTitle"/>
          </p:nvPr>
        </p:nvSpPr>
        <p:spPr>
          <a:xfrm>
            <a:off x="5161580" y="744575"/>
            <a:ext cx="36708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Teacher Notes</a:t>
            </a:r>
            <a:endParaRPr/>
          </a:p>
        </p:txBody>
      </p:sp>
      <p:sp>
        <p:nvSpPr>
          <p:cNvPr id="703" name="Google Shape;703;p102"/>
          <p:cNvSpPr txBox="1">
            <a:spLocks noGrp="1"/>
          </p:cNvSpPr>
          <p:nvPr>
            <p:ph type="subTitle" idx="1"/>
          </p:nvPr>
        </p:nvSpPr>
        <p:spPr>
          <a:xfrm>
            <a:off x="5278800" y="2834125"/>
            <a:ext cx="35535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Can add an electrophoresis lab</a:t>
            </a:r>
            <a:endParaRPr/>
          </a:p>
        </p:txBody>
      </p:sp>
      <p:pic>
        <p:nvPicPr>
          <p:cNvPr id="704" name="Google Shape;704;p102"/>
          <p:cNvPicPr preferRelativeResize="0"/>
          <p:nvPr/>
        </p:nvPicPr>
        <p:blipFill>
          <a:blip r:embed="rId3">
            <a:alphaModFix/>
          </a:blip>
          <a:stretch>
            <a:fillRect/>
          </a:stretch>
        </p:blipFill>
        <p:spPr>
          <a:xfrm>
            <a:off x="182724" y="984725"/>
            <a:ext cx="2599076" cy="3510649"/>
          </a:xfrm>
          <a:prstGeom prst="rect">
            <a:avLst/>
          </a:prstGeom>
          <a:noFill/>
          <a:ln>
            <a:noFill/>
          </a:ln>
        </p:spPr>
      </p:pic>
      <p:pic>
        <p:nvPicPr>
          <p:cNvPr id="705" name="Google Shape;705;p102"/>
          <p:cNvPicPr preferRelativeResize="0"/>
          <p:nvPr/>
        </p:nvPicPr>
        <p:blipFill>
          <a:blip r:embed="rId4">
            <a:alphaModFix/>
          </a:blip>
          <a:stretch>
            <a:fillRect/>
          </a:stretch>
        </p:blipFill>
        <p:spPr>
          <a:xfrm>
            <a:off x="3155728" y="273900"/>
            <a:ext cx="2005850" cy="3202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1" name="Google Shape;711;p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12" name="Google Shape;712;p103"/>
          <p:cNvPicPr preferRelativeResize="0"/>
          <p:nvPr/>
        </p:nvPicPr>
        <p:blipFill>
          <a:blip r:embed="rId3">
            <a:alphaModFix/>
          </a:blip>
          <a:stretch>
            <a:fillRect/>
          </a:stretch>
        </p:blipFill>
        <p:spPr>
          <a:xfrm>
            <a:off x="311701" y="505925"/>
            <a:ext cx="8212300" cy="4698525"/>
          </a:xfrm>
          <a:prstGeom prst="rect">
            <a:avLst/>
          </a:prstGeom>
          <a:noFill/>
          <a:ln>
            <a:noFill/>
          </a:ln>
        </p:spPr>
      </p:pic>
      <p:sp>
        <p:nvSpPr>
          <p:cNvPr id="713" name="Google Shape;713;p103"/>
          <p:cNvSpPr txBox="1"/>
          <p:nvPr/>
        </p:nvSpPr>
        <p:spPr>
          <a:xfrm>
            <a:off x="7110525" y="2991400"/>
            <a:ext cx="65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714" name="Google Shape;714;p103"/>
          <p:cNvSpPr txBox="1"/>
          <p:nvPr/>
        </p:nvSpPr>
        <p:spPr>
          <a:xfrm>
            <a:off x="7476975" y="4823700"/>
            <a:ext cx="11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20" name="Google Shape;720;p10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1" name="Google Shape;721;p104"/>
          <p:cNvPicPr preferRelativeResize="0"/>
          <p:nvPr/>
        </p:nvPicPr>
        <p:blipFill>
          <a:blip r:embed="rId3">
            <a:alphaModFix/>
          </a:blip>
          <a:stretch>
            <a:fillRect/>
          </a:stretch>
        </p:blipFill>
        <p:spPr>
          <a:xfrm>
            <a:off x="576263" y="195263"/>
            <a:ext cx="7991475" cy="4752975"/>
          </a:xfrm>
          <a:prstGeom prst="rect">
            <a:avLst/>
          </a:prstGeom>
          <a:noFill/>
          <a:ln>
            <a:noFill/>
          </a:ln>
        </p:spPr>
      </p:pic>
      <p:sp>
        <p:nvSpPr>
          <p:cNvPr id="722" name="Google Shape;722;p104"/>
          <p:cNvSpPr txBox="1"/>
          <p:nvPr/>
        </p:nvSpPr>
        <p:spPr>
          <a:xfrm>
            <a:off x="5631600" y="4483425"/>
            <a:ext cx="121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723" name="Google Shape;723;p104"/>
          <p:cNvSpPr txBox="1"/>
          <p:nvPr/>
        </p:nvSpPr>
        <p:spPr>
          <a:xfrm>
            <a:off x="7350650" y="3929100"/>
            <a:ext cx="121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29" name="Google Shape;729;p10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30" name="Google Shape;730;p105"/>
          <p:cNvPicPr preferRelativeResize="0"/>
          <p:nvPr/>
        </p:nvPicPr>
        <p:blipFill>
          <a:blip r:embed="rId3">
            <a:alphaModFix/>
          </a:blip>
          <a:stretch>
            <a:fillRect/>
          </a:stretch>
        </p:blipFill>
        <p:spPr>
          <a:xfrm>
            <a:off x="487048" y="0"/>
            <a:ext cx="4618653"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Community relationships</a:t>
            </a:r>
            <a:endParaRPr/>
          </a:p>
        </p:txBody>
      </p:sp>
      <p:sp>
        <p:nvSpPr>
          <p:cNvPr id="736" name="Google Shape;736;p106"/>
          <p:cNvSpPr txBox="1">
            <a:spLocks noGrp="1"/>
          </p:cNvSpPr>
          <p:nvPr>
            <p:ph type="body" idx="1"/>
          </p:nvPr>
        </p:nvSpPr>
        <p:spPr>
          <a:xfrm>
            <a:off x="268925" y="985350"/>
            <a:ext cx="5458800" cy="4033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Symbiosis- two species living in close contact with each other</a:t>
            </a:r>
            <a:endParaRPr/>
          </a:p>
          <a:p>
            <a:pPr marL="457200" lvl="0" indent="-334327" algn="l" rtl="0">
              <a:spcBef>
                <a:spcPts val="1200"/>
              </a:spcBef>
              <a:spcAft>
                <a:spcPts val="0"/>
              </a:spcAft>
              <a:buSzPct val="100000"/>
              <a:buChar char="●"/>
            </a:pPr>
            <a:r>
              <a:rPr lang="en">
                <a:solidFill>
                  <a:srgbClr val="38761D"/>
                </a:solidFill>
              </a:rPr>
              <a:t>Mutualism</a:t>
            </a:r>
            <a:r>
              <a:rPr lang="en"/>
              <a:t>- both species benefit (ex: bacteria in cow gut) </a:t>
            </a:r>
            <a:endParaRPr/>
          </a:p>
          <a:p>
            <a:pPr marL="457200" lvl="0" indent="0" algn="l" rtl="0">
              <a:spcBef>
                <a:spcPts val="1200"/>
              </a:spcBef>
              <a:spcAft>
                <a:spcPts val="0"/>
              </a:spcAft>
              <a:buNone/>
            </a:pPr>
            <a:r>
              <a:rPr lang="en">
                <a:solidFill>
                  <a:srgbClr val="00FF00"/>
                </a:solidFill>
              </a:rPr>
              <a:t>This is a ++ because </a:t>
            </a:r>
            <a:r>
              <a:rPr lang="en">
                <a:solidFill>
                  <a:srgbClr val="00FF00"/>
                </a:solidFill>
                <a:highlight>
                  <a:srgbClr val="FFFF00"/>
                </a:highlight>
              </a:rPr>
              <a:t>-</a:t>
            </a:r>
            <a:endParaRPr>
              <a:solidFill>
                <a:srgbClr val="00FF00"/>
              </a:solidFill>
              <a:highlight>
                <a:srgbClr val="FFFF00"/>
              </a:highlight>
            </a:endParaRPr>
          </a:p>
          <a:p>
            <a:pPr marL="457200" lvl="0" indent="-334327" algn="l" rtl="0">
              <a:spcBef>
                <a:spcPts val="1200"/>
              </a:spcBef>
              <a:spcAft>
                <a:spcPts val="0"/>
              </a:spcAft>
              <a:buSzPct val="100000"/>
              <a:buChar char="●"/>
            </a:pPr>
            <a:r>
              <a:rPr lang="en">
                <a:solidFill>
                  <a:srgbClr val="FF0000"/>
                </a:solidFill>
              </a:rPr>
              <a:t>Parasitism</a:t>
            </a:r>
            <a:r>
              <a:rPr lang="en"/>
              <a:t>- one species benefits while the other is harmed (ex: tick on a dog) </a:t>
            </a:r>
            <a:endParaRPr/>
          </a:p>
          <a:p>
            <a:pPr marL="457200" lvl="0" indent="0" algn="l" rtl="0">
              <a:spcBef>
                <a:spcPts val="1200"/>
              </a:spcBef>
              <a:spcAft>
                <a:spcPts val="0"/>
              </a:spcAft>
              <a:buNone/>
            </a:pPr>
            <a:r>
              <a:rPr lang="en">
                <a:solidFill>
                  <a:srgbClr val="00FF00"/>
                </a:solidFill>
              </a:rPr>
              <a:t>This is +</a:t>
            </a:r>
            <a:r>
              <a:rPr lang="en"/>
              <a:t> </a:t>
            </a:r>
            <a:r>
              <a:rPr lang="en">
                <a:solidFill>
                  <a:srgbClr val="FF0000"/>
                </a:solidFill>
              </a:rPr>
              <a:t>- because </a:t>
            </a:r>
            <a:r>
              <a:rPr lang="en">
                <a:solidFill>
                  <a:srgbClr val="00FF00"/>
                </a:solidFill>
                <a:highlight>
                  <a:srgbClr val="FFFF00"/>
                </a:highlight>
              </a:rPr>
              <a:t>-</a:t>
            </a:r>
            <a:endParaRPr>
              <a:solidFill>
                <a:srgbClr val="FF0000"/>
              </a:solidFill>
            </a:endParaRPr>
          </a:p>
          <a:p>
            <a:pPr marL="457200" lvl="0" indent="-334327" algn="l" rtl="0">
              <a:spcBef>
                <a:spcPts val="1200"/>
              </a:spcBef>
              <a:spcAft>
                <a:spcPts val="0"/>
              </a:spcAft>
              <a:buSzPct val="100000"/>
              <a:buChar char="●"/>
            </a:pPr>
            <a:r>
              <a:rPr lang="en">
                <a:solidFill>
                  <a:srgbClr val="6D9EEB"/>
                </a:solidFill>
              </a:rPr>
              <a:t>Commensalism</a:t>
            </a:r>
            <a:r>
              <a:rPr lang="en"/>
              <a:t>- one species benefits, but the other is neither helped nor harmed (ex: birds building nests in a tree)</a:t>
            </a:r>
            <a:endParaRPr/>
          </a:p>
          <a:p>
            <a:pPr marL="457200" lvl="0" indent="0" algn="l" rtl="0">
              <a:spcBef>
                <a:spcPts val="1200"/>
              </a:spcBef>
              <a:spcAft>
                <a:spcPts val="1200"/>
              </a:spcAft>
              <a:buNone/>
            </a:pPr>
            <a:r>
              <a:rPr lang="en">
                <a:solidFill>
                  <a:srgbClr val="00FF00"/>
                </a:solidFill>
              </a:rPr>
              <a:t>This is +</a:t>
            </a:r>
            <a:r>
              <a:rPr lang="en">
                <a:solidFill>
                  <a:srgbClr val="FFFF00"/>
                </a:solidFill>
              </a:rPr>
              <a:t>0 </a:t>
            </a:r>
            <a:r>
              <a:rPr lang="en">
                <a:solidFill>
                  <a:schemeClr val="dk1"/>
                </a:solidFill>
              </a:rPr>
              <a:t>because: </a:t>
            </a:r>
            <a:r>
              <a:rPr lang="en">
                <a:solidFill>
                  <a:srgbClr val="00FF00"/>
                </a:solidFill>
                <a:highlight>
                  <a:srgbClr val="FFFF00"/>
                </a:highlight>
              </a:rPr>
              <a:t>-</a:t>
            </a:r>
            <a:endParaRPr>
              <a:solidFill>
                <a:schemeClr val="dk1"/>
              </a:solidFill>
            </a:endParaRPr>
          </a:p>
        </p:txBody>
      </p:sp>
      <p:sp>
        <p:nvSpPr>
          <p:cNvPr id="737" name="Google Shape;737;p106"/>
          <p:cNvSpPr txBox="1"/>
          <p:nvPr/>
        </p:nvSpPr>
        <p:spPr>
          <a:xfrm>
            <a:off x="5828900" y="138875"/>
            <a:ext cx="31446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202124"/>
                </a:solidFill>
                <a:highlight>
                  <a:srgbClr val="FFFFFF"/>
                </a:highlight>
                <a:latin typeface="Roboto"/>
                <a:ea typeface="Roboto"/>
                <a:cs typeface="Roboto"/>
                <a:sym typeface="Roboto"/>
              </a:rPr>
              <a:t>Example 1: Oxpeckers are birds that land on </a:t>
            </a:r>
            <a:r>
              <a:rPr lang="en" sz="1900" b="1">
                <a:solidFill>
                  <a:srgbClr val="202124"/>
                </a:solidFill>
                <a:highlight>
                  <a:srgbClr val="FFFFFF"/>
                </a:highlight>
                <a:latin typeface="Roboto"/>
                <a:ea typeface="Roboto"/>
                <a:cs typeface="Roboto"/>
                <a:sym typeface="Roboto"/>
              </a:rPr>
              <a:t>elephants</a:t>
            </a:r>
            <a:r>
              <a:rPr lang="en" sz="1900">
                <a:solidFill>
                  <a:srgbClr val="202124"/>
                </a:solidFill>
                <a:highlight>
                  <a:srgbClr val="FFFFFF"/>
                </a:highlight>
                <a:latin typeface="Roboto"/>
                <a:ea typeface="Roboto"/>
                <a:cs typeface="Roboto"/>
                <a:sym typeface="Roboto"/>
              </a:rPr>
              <a:t>, where they eat lice, ticks, and other parasites living on </a:t>
            </a:r>
            <a:r>
              <a:rPr lang="en" sz="1900" b="1">
                <a:solidFill>
                  <a:srgbClr val="202124"/>
                </a:solidFill>
                <a:highlight>
                  <a:srgbClr val="FFFFFF"/>
                </a:highlight>
                <a:latin typeface="Roboto"/>
                <a:ea typeface="Roboto"/>
                <a:cs typeface="Roboto"/>
                <a:sym typeface="Roboto"/>
              </a:rPr>
              <a:t>elephants</a:t>
            </a:r>
            <a:r>
              <a:rPr lang="en" sz="1900">
                <a:solidFill>
                  <a:srgbClr val="202124"/>
                </a:solidFill>
                <a:highlight>
                  <a:srgbClr val="FFFFFF"/>
                </a:highlight>
                <a:latin typeface="Roboto"/>
                <a:ea typeface="Roboto"/>
                <a:cs typeface="Roboto"/>
                <a:sym typeface="Roboto"/>
              </a:rPr>
              <a:t>' skin and hair. </a:t>
            </a:r>
            <a:endParaRPr sz="19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900">
                <a:solidFill>
                  <a:srgbClr val="202124"/>
                </a:solidFill>
                <a:highlight>
                  <a:srgbClr val="FFFF00"/>
                </a:highlight>
                <a:latin typeface="Roboto"/>
                <a:ea typeface="Roboto"/>
                <a:cs typeface="Roboto"/>
                <a:sym typeface="Roboto"/>
              </a:rPr>
              <a:t>What type of relationship is this?</a:t>
            </a:r>
            <a:endParaRPr sz="1900">
              <a:solidFill>
                <a:srgbClr val="202124"/>
              </a:solidFill>
              <a:highlight>
                <a:srgbClr val="FFFF00"/>
              </a:highlight>
              <a:latin typeface="Roboto"/>
              <a:ea typeface="Roboto"/>
              <a:cs typeface="Roboto"/>
              <a:sym typeface="Roboto"/>
            </a:endParaRPr>
          </a:p>
          <a:p>
            <a:pPr marL="0" lvl="0" indent="0" algn="l" rtl="0">
              <a:spcBef>
                <a:spcPts val="0"/>
              </a:spcBef>
              <a:spcAft>
                <a:spcPts val="0"/>
              </a:spcAft>
              <a:buNone/>
            </a:pPr>
            <a:r>
              <a:rPr lang="en" sz="1900">
                <a:solidFill>
                  <a:srgbClr val="202124"/>
                </a:solidFill>
                <a:highlight>
                  <a:srgbClr val="FFFF00"/>
                </a:highlight>
                <a:latin typeface="Roboto"/>
                <a:ea typeface="Roboto"/>
                <a:cs typeface="Roboto"/>
                <a:sym typeface="Roboto"/>
              </a:rPr>
              <a:t>-</a:t>
            </a:r>
            <a:endParaRPr sz="1900">
              <a:solidFill>
                <a:srgbClr val="202124"/>
              </a:solidFill>
              <a:highlight>
                <a:srgbClr val="FFFF00"/>
              </a:highlight>
              <a:latin typeface="Roboto"/>
              <a:ea typeface="Roboto"/>
              <a:cs typeface="Roboto"/>
              <a:sym typeface="Roboto"/>
            </a:endParaRPr>
          </a:p>
        </p:txBody>
      </p:sp>
      <p:pic>
        <p:nvPicPr>
          <p:cNvPr id="738" name="Google Shape;738;p106"/>
          <p:cNvPicPr preferRelativeResize="0"/>
          <p:nvPr/>
        </p:nvPicPr>
        <p:blipFill>
          <a:blip r:embed="rId3">
            <a:alphaModFix/>
          </a:blip>
          <a:stretch>
            <a:fillRect/>
          </a:stretch>
        </p:blipFill>
        <p:spPr>
          <a:xfrm>
            <a:off x="6054350" y="3018125"/>
            <a:ext cx="2824688" cy="188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3"/>
          <p:cNvSpPr txBox="1">
            <a:spLocks noGrp="1"/>
          </p:cNvSpPr>
          <p:nvPr>
            <p:ph type="title"/>
          </p:nvPr>
        </p:nvSpPr>
        <p:spPr>
          <a:xfrm>
            <a:off x="311700" y="705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INVESTIGATE </a:t>
            </a:r>
            <a:endParaRPr sz="2700"/>
          </a:p>
          <a:p>
            <a:pPr marL="0" lvl="0" indent="0" algn="ctr" rtl="0">
              <a:spcBef>
                <a:spcPts val="0"/>
              </a:spcBef>
              <a:spcAft>
                <a:spcPts val="0"/>
              </a:spcAft>
              <a:buNone/>
            </a:pPr>
            <a:r>
              <a:rPr lang="en" sz="1700"/>
              <a:t>Let’s notice and wonder…  </a:t>
            </a:r>
            <a:br>
              <a:rPr lang="en" sz="1700"/>
            </a:br>
            <a:r>
              <a:rPr lang="en" sz="1700"/>
              <a:t>What are these organisms doing with the elephant poop?</a:t>
            </a:r>
            <a:endParaRPr sz="1700"/>
          </a:p>
        </p:txBody>
      </p:sp>
      <p:pic>
        <p:nvPicPr>
          <p:cNvPr id="276" name="Google Shape;276;p53"/>
          <p:cNvPicPr preferRelativeResize="0"/>
          <p:nvPr/>
        </p:nvPicPr>
        <p:blipFill rotWithShape="1">
          <a:blip r:embed="rId3">
            <a:alphaModFix/>
          </a:blip>
          <a:srcRect l="21567" r="17333" b="15447"/>
          <a:stretch/>
        </p:blipFill>
        <p:spPr>
          <a:xfrm>
            <a:off x="2461450" y="2667049"/>
            <a:ext cx="3259549" cy="2537462"/>
          </a:xfrm>
          <a:prstGeom prst="rect">
            <a:avLst/>
          </a:prstGeom>
          <a:noFill/>
          <a:ln>
            <a:noFill/>
          </a:ln>
        </p:spPr>
      </p:pic>
      <p:pic>
        <p:nvPicPr>
          <p:cNvPr id="277" name="Google Shape;277;p53"/>
          <p:cNvPicPr preferRelativeResize="0"/>
          <p:nvPr/>
        </p:nvPicPr>
        <p:blipFill>
          <a:blip r:embed="rId4">
            <a:alphaModFix/>
          </a:blip>
          <a:stretch>
            <a:fillRect/>
          </a:stretch>
        </p:blipFill>
        <p:spPr>
          <a:xfrm>
            <a:off x="30575" y="2728050"/>
            <a:ext cx="2430871" cy="2415450"/>
          </a:xfrm>
          <a:prstGeom prst="rect">
            <a:avLst/>
          </a:prstGeom>
          <a:noFill/>
          <a:ln>
            <a:noFill/>
          </a:ln>
        </p:spPr>
      </p:pic>
      <p:pic>
        <p:nvPicPr>
          <p:cNvPr id="278" name="Google Shape;278;p53"/>
          <p:cNvPicPr preferRelativeResize="0"/>
          <p:nvPr/>
        </p:nvPicPr>
        <p:blipFill rotWithShape="1">
          <a:blip r:embed="rId5">
            <a:alphaModFix/>
          </a:blip>
          <a:srcRect t="25378"/>
          <a:stretch/>
        </p:blipFill>
        <p:spPr>
          <a:xfrm>
            <a:off x="5410975" y="1138750"/>
            <a:ext cx="3628099" cy="1802475"/>
          </a:xfrm>
          <a:prstGeom prst="rect">
            <a:avLst/>
          </a:prstGeom>
          <a:noFill/>
          <a:ln>
            <a:noFill/>
          </a:ln>
        </p:spPr>
      </p:pic>
      <p:pic>
        <p:nvPicPr>
          <p:cNvPr id="279" name="Google Shape;279;p53"/>
          <p:cNvPicPr preferRelativeResize="0"/>
          <p:nvPr/>
        </p:nvPicPr>
        <p:blipFill rotWithShape="1">
          <a:blip r:embed="rId6">
            <a:alphaModFix/>
          </a:blip>
          <a:srcRect l="5231" t="11613"/>
          <a:stretch/>
        </p:blipFill>
        <p:spPr>
          <a:xfrm>
            <a:off x="1082450" y="1226900"/>
            <a:ext cx="2710699" cy="1871225"/>
          </a:xfrm>
          <a:prstGeom prst="rect">
            <a:avLst/>
          </a:prstGeom>
          <a:noFill/>
          <a:ln>
            <a:noFill/>
          </a:ln>
        </p:spPr>
      </p:pic>
      <p:pic>
        <p:nvPicPr>
          <p:cNvPr id="280" name="Google Shape;280;p53"/>
          <p:cNvPicPr preferRelativeResize="0"/>
          <p:nvPr/>
        </p:nvPicPr>
        <p:blipFill rotWithShape="1">
          <a:blip r:embed="rId7">
            <a:alphaModFix/>
          </a:blip>
          <a:srcRect r="16562" b="19961"/>
          <a:stretch/>
        </p:blipFill>
        <p:spPr>
          <a:xfrm>
            <a:off x="5626853" y="2891525"/>
            <a:ext cx="3483172" cy="2227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44" name="Google Shape;744;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5" name="Google Shape;745;p107"/>
          <p:cNvPicPr preferRelativeResize="0"/>
          <p:nvPr/>
        </p:nvPicPr>
        <p:blipFill>
          <a:blip r:embed="rId3">
            <a:alphaModFix/>
          </a:blip>
          <a:stretch>
            <a:fillRect/>
          </a:stretch>
        </p:blipFill>
        <p:spPr>
          <a:xfrm>
            <a:off x="0" y="129423"/>
            <a:ext cx="9143999" cy="4884654"/>
          </a:xfrm>
          <a:prstGeom prst="rect">
            <a:avLst/>
          </a:prstGeom>
          <a:noFill/>
          <a:ln>
            <a:noFill/>
          </a:ln>
        </p:spPr>
      </p:pic>
      <p:sp>
        <p:nvSpPr>
          <p:cNvPr id="746" name="Google Shape;746;p107"/>
          <p:cNvSpPr txBox="1"/>
          <p:nvPr/>
        </p:nvSpPr>
        <p:spPr>
          <a:xfrm>
            <a:off x="2249800" y="2298100"/>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00"/>
                </a:highlight>
              </a:rPr>
              <a:t>-</a:t>
            </a:r>
            <a:endParaRPr>
              <a:highlight>
                <a:srgbClr val="FFFF00"/>
              </a:highlight>
            </a:endParaRPr>
          </a:p>
        </p:txBody>
      </p:sp>
      <p:sp>
        <p:nvSpPr>
          <p:cNvPr id="747" name="Google Shape;747;p107"/>
          <p:cNvSpPr txBox="1"/>
          <p:nvPr/>
        </p:nvSpPr>
        <p:spPr>
          <a:xfrm>
            <a:off x="2154100" y="3194825"/>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highlight>
                  <a:srgbClr val="FFFF00"/>
                </a:highlight>
              </a:rPr>
              <a:t>-</a:t>
            </a:r>
            <a:endParaRPr/>
          </a:p>
        </p:txBody>
      </p:sp>
      <p:sp>
        <p:nvSpPr>
          <p:cNvPr id="748" name="Google Shape;748;p107"/>
          <p:cNvSpPr txBox="1"/>
          <p:nvPr/>
        </p:nvSpPr>
        <p:spPr>
          <a:xfrm>
            <a:off x="2316050" y="3978675"/>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highlight>
                  <a:srgbClr val="FFFF00"/>
                </a:highlight>
              </a:rPr>
              <a:t>-</a:t>
            </a:r>
            <a:endParaRPr/>
          </a:p>
        </p:txBody>
      </p:sp>
      <p:sp>
        <p:nvSpPr>
          <p:cNvPr id="749" name="Google Shape;749;p107"/>
          <p:cNvSpPr txBox="1"/>
          <p:nvPr/>
        </p:nvSpPr>
        <p:spPr>
          <a:xfrm>
            <a:off x="5722500" y="2371650"/>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highlight>
                  <a:srgbClr val="FFFF00"/>
                </a:highlight>
              </a:rPr>
              <a:t>-</a:t>
            </a:r>
            <a:endParaRPr/>
          </a:p>
        </p:txBody>
      </p:sp>
      <p:sp>
        <p:nvSpPr>
          <p:cNvPr id="750" name="Google Shape;750;p107"/>
          <p:cNvSpPr txBox="1"/>
          <p:nvPr/>
        </p:nvSpPr>
        <p:spPr>
          <a:xfrm>
            <a:off x="5684050" y="3115700"/>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highlight>
                  <a:srgbClr val="FFFF00"/>
                </a:highlight>
              </a:rPr>
              <a:t>-</a:t>
            </a:r>
            <a:endParaRPr/>
          </a:p>
        </p:txBody>
      </p:sp>
      <p:sp>
        <p:nvSpPr>
          <p:cNvPr id="751" name="Google Shape;751;p107"/>
          <p:cNvSpPr txBox="1"/>
          <p:nvPr/>
        </p:nvSpPr>
        <p:spPr>
          <a:xfrm>
            <a:off x="5722500" y="3978675"/>
            <a:ext cx="963900" cy="40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highlight>
                  <a:srgbClr val="FFFF00"/>
                </a:highlight>
              </a:rPr>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Elephant relationships with other species</a:t>
            </a:r>
            <a:endParaRPr/>
          </a:p>
        </p:txBody>
      </p:sp>
      <p:sp>
        <p:nvSpPr>
          <p:cNvPr id="757" name="Google Shape;757;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58" name="Google Shape;758;p108"/>
          <p:cNvSpPr txBox="1"/>
          <p:nvPr/>
        </p:nvSpPr>
        <p:spPr>
          <a:xfrm>
            <a:off x="311700" y="1152475"/>
            <a:ext cx="3000000" cy="191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50" b="1">
                <a:solidFill>
                  <a:srgbClr val="040C28"/>
                </a:solidFill>
                <a:highlight>
                  <a:srgbClr val="FFFFFF"/>
                </a:highlight>
                <a:latin typeface="Roboto"/>
                <a:ea typeface="Roboto"/>
                <a:cs typeface="Roboto"/>
                <a:sym typeface="Roboto"/>
              </a:rPr>
              <a:t>Example 2: </a:t>
            </a:r>
            <a:r>
              <a:rPr lang="en" sz="1250">
                <a:solidFill>
                  <a:schemeClr val="dk1"/>
                </a:solidFill>
                <a:highlight>
                  <a:srgbClr val="FFFFFF"/>
                </a:highlight>
                <a:latin typeface="Roboto"/>
                <a:ea typeface="Roboto"/>
                <a:cs typeface="Roboto"/>
                <a:sym typeface="Roboto"/>
              </a:rPr>
              <a:t>The dung beetle retrieves its nourishment from the elephant’s dung, while on the other hand, the elephants are totally indifferent to what happens to its waste.</a:t>
            </a:r>
            <a:endParaRPr sz="1250">
              <a:solidFill>
                <a:schemeClr val="dk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50" i="1">
                <a:solidFill>
                  <a:srgbClr val="202124"/>
                </a:solidFill>
                <a:highlight>
                  <a:srgbClr val="FFFFFF"/>
                </a:highlight>
                <a:latin typeface="Roboto"/>
                <a:ea typeface="Roboto"/>
                <a:cs typeface="Roboto"/>
                <a:sym typeface="Roboto"/>
              </a:rPr>
              <a:t>What type of relationship? Fill into chart </a:t>
            </a:r>
            <a:endParaRPr sz="1150" b="1">
              <a:solidFill>
                <a:srgbClr val="777777"/>
              </a:solidFill>
              <a:highlight>
                <a:srgbClr val="FFFFFF"/>
              </a:highlight>
            </a:endParaRPr>
          </a:p>
          <a:p>
            <a:pPr marL="0" lvl="0" indent="0" algn="l" rtl="0">
              <a:lnSpc>
                <a:spcPct val="115000"/>
              </a:lnSpc>
              <a:spcBef>
                <a:spcPts val="0"/>
              </a:spcBef>
              <a:spcAft>
                <a:spcPts val="0"/>
              </a:spcAft>
              <a:buNone/>
            </a:pPr>
            <a:endParaRPr sz="1250" b="1">
              <a:solidFill>
                <a:srgbClr val="040C28"/>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030202"/>
              </a:solidFill>
              <a:highlight>
                <a:srgbClr val="FFFFFF"/>
              </a:highlight>
              <a:latin typeface="Lora"/>
              <a:ea typeface="Lora"/>
              <a:cs typeface="Lora"/>
              <a:sym typeface="Lora"/>
            </a:endParaRPr>
          </a:p>
        </p:txBody>
      </p:sp>
      <p:pic>
        <p:nvPicPr>
          <p:cNvPr id="759" name="Google Shape;759;p108" descr="The dung beetle with its supply of food."/>
          <p:cNvPicPr preferRelativeResize="0"/>
          <p:nvPr/>
        </p:nvPicPr>
        <p:blipFill>
          <a:blip r:embed="rId3">
            <a:alphaModFix/>
          </a:blip>
          <a:stretch>
            <a:fillRect/>
          </a:stretch>
        </p:blipFill>
        <p:spPr>
          <a:xfrm>
            <a:off x="393100" y="2761855"/>
            <a:ext cx="1918200" cy="1918200"/>
          </a:xfrm>
          <a:prstGeom prst="rect">
            <a:avLst/>
          </a:prstGeom>
          <a:noFill/>
          <a:ln>
            <a:noFill/>
          </a:ln>
        </p:spPr>
      </p:pic>
      <p:pic>
        <p:nvPicPr>
          <p:cNvPr id="760" name="Google Shape;760;p108"/>
          <p:cNvPicPr preferRelativeResize="0"/>
          <p:nvPr/>
        </p:nvPicPr>
        <p:blipFill>
          <a:blip r:embed="rId4">
            <a:alphaModFix/>
          </a:blip>
          <a:stretch>
            <a:fillRect/>
          </a:stretch>
        </p:blipFill>
        <p:spPr>
          <a:xfrm>
            <a:off x="7136701" y="445025"/>
            <a:ext cx="1695600" cy="1020700"/>
          </a:xfrm>
          <a:prstGeom prst="rect">
            <a:avLst/>
          </a:prstGeom>
          <a:noFill/>
          <a:ln>
            <a:noFill/>
          </a:ln>
        </p:spPr>
      </p:pic>
      <p:pic>
        <p:nvPicPr>
          <p:cNvPr id="761" name="Google Shape;761;p108"/>
          <p:cNvPicPr preferRelativeResize="0"/>
          <p:nvPr/>
        </p:nvPicPr>
        <p:blipFill>
          <a:blip r:embed="rId5">
            <a:alphaModFix/>
          </a:blip>
          <a:stretch>
            <a:fillRect/>
          </a:stretch>
        </p:blipFill>
        <p:spPr>
          <a:xfrm>
            <a:off x="6941450" y="3856200"/>
            <a:ext cx="2055825" cy="1106625"/>
          </a:xfrm>
          <a:prstGeom prst="rect">
            <a:avLst/>
          </a:prstGeom>
          <a:noFill/>
          <a:ln>
            <a:noFill/>
          </a:ln>
        </p:spPr>
      </p:pic>
      <p:sp>
        <p:nvSpPr>
          <p:cNvPr id="762" name="Google Shape;762;p108"/>
          <p:cNvSpPr txBox="1"/>
          <p:nvPr/>
        </p:nvSpPr>
        <p:spPr>
          <a:xfrm>
            <a:off x="3311700" y="1835225"/>
            <a:ext cx="4299000" cy="2250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50" b="1">
                <a:solidFill>
                  <a:srgbClr val="040C28"/>
                </a:solidFill>
                <a:highlight>
                  <a:srgbClr val="FFFFFF"/>
                </a:highlight>
                <a:latin typeface="Roboto"/>
                <a:ea typeface="Roboto"/>
                <a:cs typeface="Roboto"/>
                <a:sym typeface="Roboto"/>
              </a:rPr>
              <a:t>Example 3: </a:t>
            </a:r>
            <a:r>
              <a:rPr lang="en" sz="1200">
                <a:solidFill>
                  <a:srgbClr val="202124"/>
                </a:solidFill>
                <a:highlight>
                  <a:srgbClr val="FFFFFF"/>
                </a:highlight>
                <a:latin typeface="Roboto"/>
                <a:ea typeface="Roboto"/>
                <a:cs typeface="Roboto"/>
                <a:sym typeface="Roboto"/>
              </a:rPr>
              <a:t>The elephant-specific intestinal fluke Protofasciola robusta, likely to be an ancestral species within the Fasciolidae (Lotfy et al., 2008), has been associated with intestinal tissue damage, hemorrhage and death in free-ranging African elephants (Vitovec et al., 1984; Obanda et al., 2011)</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50" i="1">
                <a:solidFill>
                  <a:srgbClr val="202124"/>
                </a:solidFill>
                <a:highlight>
                  <a:srgbClr val="FFFFFF"/>
                </a:highlight>
                <a:latin typeface="Roboto"/>
                <a:ea typeface="Roboto"/>
                <a:cs typeface="Roboto"/>
                <a:sym typeface="Roboto"/>
              </a:rPr>
              <a:t>What type of relationship? Fill into chart </a:t>
            </a:r>
            <a:endParaRPr sz="1250" i="1">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03020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50" b="1">
                <a:solidFill>
                  <a:srgbClr val="040C28"/>
                </a:solidFill>
                <a:highlight>
                  <a:srgbClr val="FFFFFF"/>
                </a:highlight>
                <a:latin typeface="Roboto"/>
                <a:ea typeface="Roboto"/>
                <a:cs typeface="Roboto"/>
                <a:sym typeface="Roboto"/>
              </a:rPr>
              <a:t>Example 4:</a:t>
            </a:r>
            <a:r>
              <a:rPr lang="en" sz="1200">
                <a:solidFill>
                  <a:srgbClr val="030202"/>
                </a:solidFill>
                <a:highlight>
                  <a:srgbClr val="FFFFFF"/>
                </a:highlight>
                <a:latin typeface="Roboto"/>
                <a:ea typeface="Roboto"/>
                <a:cs typeface="Roboto"/>
                <a:sym typeface="Roboto"/>
              </a:rPr>
              <a:t>In Eritrea, a country in the Horn of Africa, olive baboons and elephants have formed a symbiotic relationship. The baboons drink from water holes dug by the elephants, and the elephants rely on baboons sitting in the treetops to alert them to danger. </a:t>
            </a:r>
            <a:endParaRPr sz="1200">
              <a:solidFill>
                <a:srgbClr val="03020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50" i="1">
                <a:solidFill>
                  <a:srgbClr val="202124"/>
                </a:solidFill>
                <a:highlight>
                  <a:srgbClr val="FFFFFF"/>
                </a:highlight>
                <a:latin typeface="Roboto"/>
                <a:ea typeface="Roboto"/>
                <a:cs typeface="Roboto"/>
                <a:sym typeface="Roboto"/>
              </a:rPr>
              <a:t>What type of relationship? Fill into chart </a:t>
            </a:r>
            <a:endParaRPr sz="1250" i="1">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50" i="1">
              <a:solidFill>
                <a:srgbClr val="202124"/>
              </a:solidFill>
              <a:highlight>
                <a:srgbClr val="FFFFFF"/>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9"/>
          <p:cNvSpPr txBox="1">
            <a:spLocks noGrp="1"/>
          </p:cNvSpPr>
          <p:nvPr>
            <p:ph type="ctrTitle"/>
          </p:nvPr>
        </p:nvSpPr>
        <p:spPr>
          <a:xfrm>
            <a:off x="5117655" y="1710400"/>
            <a:ext cx="3834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800"/>
              <a:t>Look at the African continent, make observations on the elephant populations?</a:t>
            </a:r>
            <a:endParaRPr sz="1800"/>
          </a:p>
          <a:p>
            <a:pPr marL="0" lvl="0" indent="0" algn="l" rtl="0">
              <a:spcBef>
                <a:spcPts val="0"/>
              </a:spcBef>
              <a:spcAft>
                <a:spcPts val="0"/>
              </a:spcAft>
              <a:buSzPts val="990"/>
              <a:buNone/>
            </a:pPr>
            <a:r>
              <a:rPr lang="en" sz="1800">
                <a:highlight>
                  <a:srgbClr val="FFFF00"/>
                </a:highlight>
              </a:rPr>
              <a:t>-</a:t>
            </a:r>
            <a:endParaRPr sz="1800">
              <a:highlight>
                <a:srgbClr val="FFFF00"/>
              </a:highlight>
            </a:endParaRPr>
          </a:p>
          <a:p>
            <a:pPr marL="0" lvl="0" indent="0" algn="l" rtl="0">
              <a:spcBef>
                <a:spcPts val="0"/>
              </a:spcBef>
              <a:spcAft>
                <a:spcPts val="0"/>
              </a:spcAft>
              <a:buSzPts val="990"/>
              <a:buNone/>
            </a:pPr>
            <a:r>
              <a:rPr lang="en" sz="1800">
                <a:highlight>
                  <a:srgbClr val="FFFF00"/>
                </a:highlight>
              </a:rPr>
              <a:t>-</a:t>
            </a:r>
            <a:endParaRPr sz="1800">
              <a:highlight>
                <a:srgbClr val="FFFF00"/>
              </a:highlight>
            </a:endParaRPr>
          </a:p>
          <a:p>
            <a:pPr marL="0" lvl="0" indent="0" algn="l" rtl="0">
              <a:spcBef>
                <a:spcPts val="0"/>
              </a:spcBef>
              <a:spcAft>
                <a:spcPts val="0"/>
              </a:spcAft>
              <a:buSzPts val="990"/>
              <a:buNone/>
            </a:pPr>
            <a:r>
              <a:rPr lang="en" sz="1800">
                <a:highlight>
                  <a:srgbClr val="FFFF00"/>
                </a:highlight>
              </a:rPr>
              <a:t>-</a:t>
            </a:r>
            <a:endParaRPr sz="1800">
              <a:highlight>
                <a:srgbClr val="FFFF00"/>
              </a:highlight>
            </a:endParaRPr>
          </a:p>
          <a:p>
            <a:pPr marL="0" lvl="0" indent="0" algn="l" rtl="0">
              <a:lnSpc>
                <a:spcPct val="115000"/>
              </a:lnSpc>
              <a:spcBef>
                <a:spcPts val="0"/>
              </a:spcBef>
              <a:spcAft>
                <a:spcPts val="0"/>
              </a:spcAft>
              <a:buSzPts val="1100"/>
              <a:buNone/>
            </a:pPr>
            <a:r>
              <a:rPr lang="en" sz="1800">
                <a:solidFill>
                  <a:srgbClr val="202124"/>
                </a:solidFill>
                <a:highlight>
                  <a:srgbClr val="FFFFFF"/>
                </a:highlight>
                <a:latin typeface="Roboto"/>
                <a:ea typeface="Roboto"/>
                <a:cs typeface="Roboto"/>
                <a:sym typeface="Roboto"/>
              </a:rPr>
              <a:t>Pose a question about populations in different countries</a:t>
            </a:r>
            <a:endParaRPr sz="18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990"/>
              <a:buFont typeface="Arial"/>
              <a:buNone/>
            </a:pPr>
            <a:r>
              <a:rPr lang="en" sz="1800">
                <a:highlight>
                  <a:srgbClr val="FFFF00"/>
                </a:highlight>
              </a:rPr>
              <a:t>-</a:t>
            </a:r>
            <a:endParaRPr sz="1800">
              <a:solidFill>
                <a:srgbClr val="202124"/>
              </a:solidFill>
              <a:highlight>
                <a:srgbClr val="FFFFFF"/>
              </a:highlight>
              <a:latin typeface="Roboto"/>
              <a:ea typeface="Roboto"/>
              <a:cs typeface="Roboto"/>
              <a:sym typeface="Roboto"/>
            </a:endParaRPr>
          </a:p>
        </p:txBody>
      </p:sp>
      <p:pic>
        <p:nvPicPr>
          <p:cNvPr id="768" name="Google Shape;768;p109"/>
          <p:cNvPicPr preferRelativeResize="0"/>
          <p:nvPr/>
        </p:nvPicPr>
        <p:blipFill>
          <a:blip r:embed="rId3">
            <a:alphaModFix/>
          </a:blip>
          <a:stretch>
            <a:fillRect/>
          </a:stretch>
        </p:blipFill>
        <p:spPr>
          <a:xfrm>
            <a:off x="113575" y="30175"/>
            <a:ext cx="4951674" cy="5180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110"/>
          <p:cNvPicPr preferRelativeResize="0"/>
          <p:nvPr/>
        </p:nvPicPr>
        <p:blipFill>
          <a:blip r:embed="rId3">
            <a:alphaModFix/>
          </a:blip>
          <a:stretch>
            <a:fillRect/>
          </a:stretch>
        </p:blipFill>
        <p:spPr>
          <a:xfrm>
            <a:off x="0" y="637625"/>
            <a:ext cx="5846125" cy="3826550"/>
          </a:xfrm>
          <a:prstGeom prst="rect">
            <a:avLst/>
          </a:prstGeom>
          <a:noFill/>
          <a:ln>
            <a:noFill/>
          </a:ln>
        </p:spPr>
      </p:pic>
      <p:sp>
        <p:nvSpPr>
          <p:cNvPr id="774" name="Google Shape;774;p110"/>
          <p:cNvSpPr txBox="1"/>
          <p:nvPr/>
        </p:nvSpPr>
        <p:spPr>
          <a:xfrm>
            <a:off x="5919875" y="1009300"/>
            <a:ext cx="251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Roboto"/>
                <a:ea typeface="Roboto"/>
                <a:cs typeface="Roboto"/>
                <a:sym typeface="Roboto"/>
              </a:rPr>
              <a:t>What is the rate of growth in this population between 1950 and 1960?</a:t>
            </a: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Is this logistic or exponential growth?</a:t>
            </a:r>
            <a:endParaRPr sz="2000">
              <a:latin typeface="Roboto"/>
              <a:ea typeface="Roboto"/>
              <a:cs typeface="Roboto"/>
              <a:sym typeface="Roboto"/>
            </a:endParaRPr>
          </a:p>
        </p:txBody>
      </p:sp>
      <p:pic>
        <p:nvPicPr>
          <p:cNvPr id="775" name="Google Shape;775;p110"/>
          <p:cNvPicPr preferRelativeResize="0"/>
          <p:nvPr/>
        </p:nvPicPr>
        <p:blipFill rotWithShape="1">
          <a:blip r:embed="rId4">
            <a:alphaModFix/>
          </a:blip>
          <a:srcRect t="34340" r="86100" b="54716"/>
          <a:stretch/>
        </p:blipFill>
        <p:spPr>
          <a:xfrm>
            <a:off x="6208875" y="2425300"/>
            <a:ext cx="953224" cy="562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1"/>
          <p:cNvSpPr txBox="1"/>
          <p:nvPr/>
        </p:nvSpPr>
        <p:spPr>
          <a:xfrm>
            <a:off x="5370675" y="8579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latin typeface="Roboto"/>
                <a:ea typeface="Roboto"/>
                <a:cs typeface="Roboto"/>
                <a:sym typeface="Roboto"/>
              </a:rPr>
              <a:t>What is the rate of growth in this population between 1950 and 1960?</a:t>
            </a:r>
            <a:r>
              <a:rPr lang="en" sz="1650" i="1">
                <a:solidFill>
                  <a:srgbClr val="202124"/>
                </a:solidFill>
                <a:highlight>
                  <a:srgbClr val="FFFFFF"/>
                </a:highlight>
                <a:latin typeface="Roboto"/>
                <a:ea typeface="Roboto"/>
                <a:cs typeface="Roboto"/>
                <a:sym typeface="Roboto"/>
              </a:rPr>
              <a:t>Show me the math!!</a:t>
            </a:r>
            <a:endParaRPr sz="1850" i="1">
              <a:solidFill>
                <a:srgbClr val="202124"/>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850" i="1">
                <a:solidFill>
                  <a:srgbClr val="202124"/>
                </a:solidFill>
                <a:highlight>
                  <a:srgbClr val="FFFFFF"/>
                </a:highlight>
                <a:latin typeface="Roboto"/>
                <a:ea typeface="Roboto"/>
                <a:cs typeface="Roboto"/>
                <a:sym typeface="Roboto"/>
              </a:rPr>
              <a:t>Dy/dt</a:t>
            </a:r>
            <a:endParaRPr sz="1850" i="1">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2300">
              <a:latin typeface="Roboto"/>
              <a:ea typeface="Roboto"/>
              <a:cs typeface="Roboto"/>
              <a:sym typeface="Roboto"/>
            </a:endParaRPr>
          </a:p>
          <a:p>
            <a:pPr marL="0" lvl="0" indent="0" algn="l" rtl="0">
              <a:spcBef>
                <a:spcPts val="0"/>
              </a:spcBef>
              <a:spcAft>
                <a:spcPts val="0"/>
              </a:spcAft>
              <a:buNone/>
            </a:pPr>
            <a:endParaRPr sz="2300">
              <a:latin typeface="Roboto"/>
              <a:ea typeface="Roboto"/>
              <a:cs typeface="Roboto"/>
              <a:sym typeface="Roboto"/>
            </a:endParaRPr>
          </a:p>
          <a:p>
            <a:pPr marL="0" lvl="0" indent="0" algn="l" rtl="0">
              <a:spcBef>
                <a:spcPts val="0"/>
              </a:spcBef>
              <a:spcAft>
                <a:spcPts val="0"/>
              </a:spcAft>
              <a:buNone/>
            </a:pPr>
            <a:endParaRPr sz="2300">
              <a:latin typeface="Roboto"/>
              <a:ea typeface="Roboto"/>
              <a:cs typeface="Roboto"/>
              <a:sym typeface="Roboto"/>
            </a:endParaRPr>
          </a:p>
          <a:p>
            <a:pPr marL="0" lvl="0" indent="0" algn="l" rtl="0">
              <a:spcBef>
                <a:spcPts val="0"/>
              </a:spcBef>
              <a:spcAft>
                <a:spcPts val="0"/>
              </a:spcAft>
              <a:buNone/>
            </a:pPr>
            <a:r>
              <a:rPr lang="en" sz="2300">
                <a:latin typeface="Roboto"/>
                <a:ea typeface="Roboto"/>
                <a:cs typeface="Roboto"/>
                <a:sym typeface="Roboto"/>
              </a:rPr>
              <a:t>Is this logistic or exponential growth?</a:t>
            </a:r>
            <a:endParaRPr sz="2300">
              <a:latin typeface="Roboto"/>
              <a:ea typeface="Roboto"/>
              <a:cs typeface="Roboto"/>
              <a:sym typeface="Roboto"/>
            </a:endParaRPr>
          </a:p>
        </p:txBody>
      </p:sp>
      <p:pic>
        <p:nvPicPr>
          <p:cNvPr id="781" name="Google Shape;781;p111"/>
          <p:cNvPicPr preferRelativeResize="0"/>
          <p:nvPr/>
        </p:nvPicPr>
        <p:blipFill>
          <a:blip r:embed="rId3">
            <a:alphaModFix/>
          </a:blip>
          <a:stretch>
            <a:fillRect/>
          </a:stretch>
        </p:blipFill>
        <p:spPr>
          <a:xfrm>
            <a:off x="-177575" y="857975"/>
            <a:ext cx="5218275" cy="35470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85"/>
        <p:cNvGrpSpPr/>
        <p:nvPr/>
      </p:nvGrpSpPr>
      <p:grpSpPr>
        <a:xfrm>
          <a:off x="0" y="0"/>
          <a:ext cx="0" cy="0"/>
          <a:chOff x="0" y="0"/>
          <a:chExt cx="0" cy="0"/>
        </a:xfrm>
      </p:grpSpPr>
      <p:sp>
        <p:nvSpPr>
          <p:cNvPr id="786" name="Google Shape;786;p112"/>
          <p:cNvSpPr txBox="1">
            <a:spLocks noGrp="1"/>
          </p:cNvSpPr>
          <p:nvPr>
            <p:ph type="title"/>
          </p:nvPr>
        </p:nvSpPr>
        <p:spPr>
          <a:xfrm>
            <a:off x="457200" y="205978"/>
            <a:ext cx="76200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600"/>
              <a:buFont typeface="Cambria"/>
              <a:buNone/>
            </a:pPr>
            <a:r>
              <a:rPr lang="en" sz="4600" b="0" i="0" u="none">
                <a:solidFill>
                  <a:schemeClr val="dk2"/>
                </a:solidFill>
                <a:latin typeface="Cambria"/>
                <a:ea typeface="Cambria"/>
                <a:cs typeface="Cambria"/>
                <a:sym typeface="Cambria"/>
              </a:rPr>
              <a:t>Exponential growth </a:t>
            </a:r>
            <a:endParaRPr/>
          </a:p>
        </p:txBody>
      </p:sp>
      <p:grpSp>
        <p:nvGrpSpPr>
          <p:cNvPr id="787" name="Google Shape;787;p112"/>
          <p:cNvGrpSpPr/>
          <p:nvPr/>
        </p:nvGrpSpPr>
        <p:grpSpPr>
          <a:xfrm>
            <a:off x="2973387" y="1457325"/>
            <a:ext cx="3810000" cy="2857500"/>
            <a:chOff x="1873" y="1224"/>
            <a:chExt cx="2400" cy="2400"/>
          </a:xfrm>
        </p:grpSpPr>
        <p:cxnSp>
          <p:nvCxnSpPr>
            <p:cNvPr id="788" name="Google Shape;788;p112"/>
            <p:cNvCxnSpPr/>
            <p:nvPr/>
          </p:nvCxnSpPr>
          <p:spPr>
            <a:xfrm>
              <a:off x="1873" y="3624"/>
              <a:ext cx="2400" cy="0"/>
            </a:xfrm>
            <a:prstGeom prst="straightConnector1">
              <a:avLst/>
            </a:prstGeom>
            <a:noFill/>
            <a:ln w="28575" cap="flat" cmpd="sng">
              <a:solidFill>
                <a:srgbClr val="000000"/>
              </a:solidFill>
              <a:prstDash val="solid"/>
              <a:miter lim="800000"/>
              <a:headEnd type="none" w="med" len="med"/>
              <a:tailEnd type="none" w="med" len="med"/>
            </a:ln>
          </p:spPr>
        </p:cxnSp>
        <p:cxnSp>
          <p:nvCxnSpPr>
            <p:cNvPr id="789" name="Google Shape;789;p112"/>
            <p:cNvCxnSpPr/>
            <p:nvPr/>
          </p:nvCxnSpPr>
          <p:spPr>
            <a:xfrm rot="10800000">
              <a:off x="1873" y="1224"/>
              <a:ext cx="0" cy="2400"/>
            </a:xfrm>
            <a:prstGeom prst="straightConnector1">
              <a:avLst/>
            </a:prstGeom>
            <a:noFill/>
            <a:ln w="28575" cap="flat" cmpd="sng">
              <a:solidFill>
                <a:srgbClr val="000000"/>
              </a:solidFill>
              <a:prstDash val="solid"/>
              <a:miter lim="800000"/>
              <a:headEnd type="none" w="med" len="med"/>
              <a:tailEnd type="none" w="med" len="med"/>
            </a:ln>
          </p:spPr>
        </p:cxnSp>
      </p:grpSp>
      <p:cxnSp>
        <p:nvCxnSpPr>
          <p:cNvPr id="790" name="Google Shape;790;p112"/>
          <p:cNvCxnSpPr/>
          <p:nvPr/>
        </p:nvCxnSpPr>
        <p:spPr>
          <a:xfrm>
            <a:off x="3332162" y="4667250"/>
            <a:ext cx="3240000" cy="0"/>
          </a:xfrm>
          <a:prstGeom prst="straightConnector1">
            <a:avLst/>
          </a:prstGeom>
          <a:noFill/>
          <a:ln w="38100" cap="flat" cmpd="sng">
            <a:solidFill>
              <a:srgbClr val="000000"/>
            </a:solidFill>
            <a:prstDash val="solid"/>
            <a:miter lim="800000"/>
            <a:headEnd type="none" w="med" len="med"/>
            <a:tailEnd type="triangle" w="med" len="med"/>
          </a:ln>
        </p:spPr>
      </p:cxnSp>
      <p:cxnSp>
        <p:nvCxnSpPr>
          <p:cNvPr id="791" name="Google Shape;791;p112"/>
          <p:cNvCxnSpPr/>
          <p:nvPr/>
        </p:nvCxnSpPr>
        <p:spPr>
          <a:xfrm rot="10800000">
            <a:off x="2079625" y="1571625"/>
            <a:ext cx="0" cy="2743200"/>
          </a:xfrm>
          <a:prstGeom prst="straightConnector1">
            <a:avLst/>
          </a:prstGeom>
          <a:noFill/>
          <a:ln w="38100" cap="flat" cmpd="sng">
            <a:solidFill>
              <a:srgbClr val="000000"/>
            </a:solidFill>
            <a:prstDash val="solid"/>
            <a:miter lim="800000"/>
            <a:headEnd type="none" w="med" len="med"/>
            <a:tailEnd type="triangle" w="med" len="med"/>
          </a:ln>
        </p:spPr>
      </p:cxnSp>
      <p:sp>
        <p:nvSpPr>
          <p:cNvPr id="792" name="Google Shape;792;p112"/>
          <p:cNvSpPr/>
          <p:nvPr/>
        </p:nvSpPr>
        <p:spPr>
          <a:xfrm>
            <a:off x="2957512" y="1583531"/>
            <a:ext cx="2274884" cy="2724153"/>
          </a:xfrm>
          <a:custGeom>
            <a:avLst/>
            <a:gdLst/>
            <a:ahLst/>
            <a:cxnLst/>
            <a:rect l="l" t="t" r="r" b="b"/>
            <a:pathLst>
              <a:path w="2190" h="3365" extrusionOk="0">
                <a:moveTo>
                  <a:pt x="0" y="3345"/>
                </a:moveTo>
                <a:cubicBezTo>
                  <a:pt x="62" y="3338"/>
                  <a:pt x="198" y="3365"/>
                  <a:pt x="390" y="3330"/>
                </a:cubicBezTo>
                <a:cubicBezTo>
                  <a:pt x="582" y="3295"/>
                  <a:pt x="943" y="3255"/>
                  <a:pt x="1155" y="3135"/>
                </a:cubicBezTo>
                <a:cubicBezTo>
                  <a:pt x="1367" y="3015"/>
                  <a:pt x="1530" y="2805"/>
                  <a:pt x="1665" y="2610"/>
                </a:cubicBezTo>
                <a:cubicBezTo>
                  <a:pt x="1800" y="2415"/>
                  <a:pt x="1898" y="2157"/>
                  <a:pt x="1965" y="1965"/>
                </a:cubicBezTo>
                <a:cubicBezTo>
                  <a:pt x="2032" y="1773"/>
                  <a:pt x="2040" y="1640"/>
                  <a:pt x="2070" y="1455"/>
                </a:cubicBezTo>
                <a:cubicBezTo>
                  <a:pt x="2100" y="1270"/>
                  <a:pt x="2128" y="1035"/>
                  <a:pt x="2145" y="855"/>
                </a:cubicBezTo>
                <a:cubicBezTo>
                  <a:pt x="2162" y="675"/>
                  <a:pt x="2168" y="517"/>
                  <a:pt x="2175" y="375"/>
                </a:cubicBezTo>
                <a:cubicBezTo>
                  <a:pt x="2182" y="233"/>
                  <a:pt x="2188" y="62"/>
                  <a:pt x="2190" y="0"/>
                </a:cubicBez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793" name="Google Shape;793;p112"/>
          <p:cNvSpPr txBox="1"/>
          <p:nvPr/>
        </p:nvSpPr>
        <p:spPr>
          <a:xfrm>
            <a:off x="4470400" y="4510088"/>
            <a:ext cx="887400" cy="31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 sz="2000" b="1" i="0" u="none">
                <a:solidFill>
                  <a:schemeClr val="dk1"/>
                </a:solidFill>
                <a:latin typeface="Arial"/>
                <a:ea typeface="Arial"/>
                <a:cs typeface="Arial"/>
                <a:sym typeface="Arial"/>
              </a:rPr>
              <a:t>Time</a:t>
            </a:r>
            <a:endParaRPr/>
          </a:p>
        </p:txBody>
      </p:sp>
      <p:sp>
        <p:nvSpPr>
          <p:cNvPr id="794" name="Google Shape;794;p112"/>
          <p:cNvSpPr txBox="1"/>
          <p:nvPr/>
        </p:nvSpPr>
        <p:spPr>
          <a:xfrm>
            <a:off x="1296987" y="2831306"/>
            <a:ext cx="1579500" cy="2799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 sz="2000" b="1" i="0" u="none">
                <a:solidFill>
                  <a:schemeClr val="dk1"/>
                </a:solidFill>
                <a:latin typeface="Arial"/>
                <a:ea typeface="Arial"/>
                <a:cs typeface="Arial"/>
                <a:sym typeface="Arial"/>
              </a:rPr>
              <a:t>Numbers</a:t>
            </a:r>
            <a:endParaRPr/>
          </a:p>
        </p:txBody>
      </p:sp>
      <p:sp>
        <p:nvSpPr>
          <p:cNvPr id="795" name="Google Shape;795;p112"/>
          <p:cNvSpPr txBox="1"/>
          <p:nvPr/>
        </p:nvSpPr>
        <p:spPr>
          <a:xfrm>
            <a:off x="395287" y="4707731"/>
            <a:ext cx="2171700" cy="20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 2016 Paul Billiet </a:t>
            </a:r>
            <a:r>
              <a:rPr lang="en" sz="1200" b="0" i="0" u="sng">
                <a:solidFill>
                  <a:schemeClr val="hlink"/>
                </a:solidFill>
                <a:latin typeface="Times"/>
                <a:ea typeface="Times"/>
                <a:cs typeface="Times"/>
                <a:sym typeface="Times"/>
                <a:hlinkClick r:id="rId3"/>
              </a:rPr>
              <a:t>ODWS</a:t>
            </a:r>
            <a:endParaRPr/>
          </a:p>
        </p:txBody>
      </p:sp>
      <p:sp>
        <p:nvSpPr>
          <p:cNvPr id="796" name="Google Shape;796;p112"/>
          <p:cNvSpPr txBox="1"/>
          <p:nvPr/>
        </p:nvSpPr>
        <p:spPr>
          <a:xfrm>
            <a:off x="6094550" y="427000"/>
            <a:ext cx="2484300" cy="2544900"/>
          </a:xfrm>
          <a:prstGeom prst="rect">
            <a:avLst/>
          </a:prstGeom>
          <a:noFill/>
          <a:ln>
            <a:noFill/>
          </a:ln>
        </p:spPr>
        <p:txBody>
          <a:bodyPr spcFirstLastPara="1" wrap="square" lIns="91425" tIns="91425" rIns="91425" bIns="91425" anchor="t" anchorCtr="0">
            <a:spAutoFit/>
          </a:bodyPr>
          <a:lstStyle/>
          <a:p>
            <a:pPr marL="342900" lvl="0" indent="-165100" algn="l" rtl="0">
              <a:spcBef>
                <a:spcPts val="0"/>
              </a:spcBef>
              <a:spcAft>
                <a:spcPts val="0"/>
              </a:spcAft>
              <a:buClr>
                <a:schemeClr val="accent1"/>
              </a:buClr>
              <a:buSzPts val="1800"/>
              <a:buFont typeface="Arial"/>
              <a:buChar char="•"/>
            </a:pPr>
            <a:r>
              <a:rPr lang="en" sz="1800">
                <a:solidFill>
                  <a:schemeClr val="dk1"/>
                </a:solidFill>
                <a:latin typeface="Calibri"/>
                <a:ea typeface="Calibri"/>
                <a:cs typeface="Calibri"/>
                <a:sym typeface="Calibri"/>
              </a:rPr>
              <a:t>The </a:t>
            </a:r>
            <a:r>
              <a:rPr lang="en" sz="1800" b="1">
                <a:solidFill>
                  <a:srgbClr val="FF0000"/>
                </a:solidFill>
                <a:latin typeface="Calibri"/>
                <a:ea typeface="Calibri"/>
                <a:cs typeface="Calibri"/>
                <a:sym typeface="Calibri"/>
              </a:rPr>
              <a:t>J-shaped curve</a:t>
            </a:r>
            <a:endParaRPr sz="1800">
              <a:solidFill>
                <a:srgbClr val="FF0000"/>
              </a:solidFill>
              <a:latin typeface="Calibri"/>
              <a:ea typeface="Calibri"/>
              <a:cs typeface="Calibri"/>
              <a:sym typeface="Calibri"/>
            </a:endParaRPr>
          </a:p>
          <a:p>
            <a:pPr marL="342900" lvl="0" indent="-165100" algn="l" rtl="0">
              <a:spcBef>
                <a:spcPts val="560"/>
              </a:spcBef>
              <a:spcAft>
                <a:spcPts val="0"/>
              </a:spcAft>
              <a:buClr>
                <a:schemeClr val="accent1"/>
              </a:buClr>
              <a:buSzPts val="1800"/>
              <a:buFont typeface="Arial"/>
              <a:buChar char="•"/>
            </a:pPr>
            <a:r>
              <a:rPr lang="en" sz="1800">
                <a:solidFill>
                  <a:schemeClr val="dk1"/>
                </a:solidFill>
                <a:latin typeface="Calibri"/>
                <a:ea typeface="Calibri"/>
                <a:cs typeface="Calibri"/>
                <a:sym typeface="Calibri"/>
              </a:rPr>
              <a:t>This is an example of </a:t>
            </a:r>
            <a:r>
              <a:rPr lang="en" sz="1800" b="1">
                <a:solidFill>
                  <a:srgbClr val="FF0000"/>
                </a:solidFill>
                <a:latin typeface="Calibri"/>
                <a:ea typeface="Calibri"/>
                <a:cs typeface="Calibri"/>
                <a:sym typeface="Calibri"/>
              </a:rPr>
              <a:t>positive feedback</a:t>
            </a:r>
            <a:endParaRPr sz="1800">
              <a:solidFill>
                <a:schemeClr val="dk1"/>
              </a:solidFill>
              <a:latin typeface="Times"/>
              <a:ea typeface="Times"/>
              <a:cs typeface="Times"/>
              <a:sym typeface="Times"/>
            </a:endParaRPr>
          </a:p>
          <a:p>
            <a:pPr marL="342900" lvl="0" indent="-165100" algn="l" rtl="0">
              <a:spcBef>
                <a:spcPts val="560"/>
              </a:spcBef>
              <a:spcAft>
                <a:spcPts val="0"/>
              </a:spcAft>
              <a:buClr>
                <a:schemeClr val="accent1"/>
              </a:buClr>
              <a:buSzPts val="1800"/>
              <a:buFont typeface="Arial"/>
              <a:buChar char="•"/>
            </a:pPr>
            <a:r>
              <a:rPr lang="en" sz="1800" b="1">
                <a:solidFill>
                  <a:schemeClr val="dk1"/>
                </a:solidFill>
                <a:latin typeface="Calibri"/>
                <a:ea typeface="Calibri"/>
                <a:cs typeface="Calibri"/>
                <a:sym typeface="Calibri"/>
              </a:rPr>
              <a:t>1 pair of elephants could produce 19 million elephants in 700 years without limiting factors</a:t>
            </a:r>
            <a:endParaRPr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animEffect transition="in" filter="fade">
                                      <p:cBhvr>
                                        <p:cTn id="7" dur="500"/>
                                        <p:tgtEl>
                                          <p:spTgt spid="7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0"/>
                                        </p:tgtEl>
                                        <p:attrNameLst>
                                          <p:attrName>style.visibility</p:attrName>
                                        </p:attrNameLst>
                                      </p:cBhvr>
                                      <p:to>
                                        <p:strVal val="visible"/>
                                      </p:to>
                                    </p:set>
                                    <p:animEffect transition="in" filter="fade">
                                      <p:cBhvr>
                                        <p:cTn id="16" dur="1000"/>
                                        <p:tgtEl>
                                          <p:spTgt spid="79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92"/>
                                        </p:tgtEl>
                                        <p:attrNameLst>
                                          <p:attrName>style.visibility</p:attrName>
                                        </p:attrNameLst>
                                      </p:cBhvr>
                                      <p:to>
                                        <p:strVal val="visible"/>
                                      </p:to>
                                    </p:set>
                                    <p:animEffect transition="in" filter="fade">
                                      <p:cBhvr>
                                        <p:cTn id="25" dur="500"/>
                                        <p:tgtEl>
                                          <p:spTgt spid="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00"/>
        <p:cNvGrpSpPr/>
        <p:nvPr/>
      </p:nvGrpSpPr>
      <p:grpSpPr>
        <a:xfrm>
          <a:off x="0" y="0"/>
          <a:ext cx="0" cy="0"/>
          <a:chOff x="0" y="0"/>
          <a:chExt cx="0" cy="0"/>
        </a:xfrm>
      </p:grpSpPr>
      <p:sp>
        <p:nvSpPr>
          <p:cNvPr id="801" name="Google Shape;801;p113"/>
          <p:cNvSpPr txBox="1">
            <a:spLocks noGrp="1"/>
          </p:cNvSpPr>
          <p:nvPr>
            <p:ph type="title"/>
          </p:nvPr>
        </p:nvSpPr>
        <p:spPr>
          <a:xfrm>
            <a:off x="457200" y="205978"/>
            <a:ext cx="76200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600"/>
              <a:buFont typeface="Cambria"/>
              <a:buNone/>
            </a:pPr>
            <a:r>
              <a:rPr lang="en" sz="4600" b="0" i="0" u="none">
                <a:solidFill>
                  <a:schemeClr val="dk2"/>
                </a:solidFill>
                <a:latin typeface="Cambria"/>
                <a:ea typeface="Cambria"/>
                <a:cs typeface="Cambria"/>
                <a:sym typeface="Cambria"/>
              </a:rPr>
              <a:t>Population growth</a:t>
            </a:r>
            <a:endParaRPr/>
          </a:p>
        </p:txBody>
      </p:sp>
      <p:sp>
        <p:nvSpPr>
          <p:cNvPr id="802" name="Google Shape;802;p113"/>
          <p:cNvSpPr/>
          <p:nvPr/>
        </p:nvSpPr>
        <p:spPr>
          <a:xfrm>
            <a:off x="2289175" y="1619250"/>
            <a:ext cx="5059363" cy="3190875"/>
          </a:xfrm>
          <a:custGeom>
            <a:avLst/>
            <a:gdLst/>
            <a:ahLst/>
            <a:cxnLst/>
            <a:rect l="l" t="t" r="r" b="b"/>
            <a:pathLst>
              <a:path w="3187" h="2680" extrusionOk="0">
                <a:moveTo>
                  <a:pt x="0" y="2672"/>
                </a:moveTo>
                <a:cubicBezTo>
                  <a:pt x="98" y="2676"/>
                  <a:pt x="197" y="2680"/>
                  <a:pt x="295" y="2672"/>
                </a:cubicBezTo>
                <a:cubicBezTo>
                  <a:pt x="393" y="2664"/>
                  <a:pt x="492" y="2657"/>
                  <a:pt x="590" y="2621"/>
                </a:cubicBezTo>
                <a:cubicBezTo>
                  <a:pt x="688" y="2585"/>
                  <a:pt x="797" y="2528"/>
                  <a:pt x="885" y="2457"/>
                </a:cubicBezTo>
                <a:cubicBezTo>
                  <a:pt x="974" y="2386"/>
                  <a:pt x="1059" y="2301"/>
                  <a:pt x="1121" y="2192"/>
                </a:cubicBezTo>
                <a:cubicBezTo>
                  <a:pt x="1183" y="2083"/>
                  <a:pt x="1222" y="1938"/>
                  <a:pt x="1255" y="1802"/>
                </a:cubicBezTo>
                <a:cubicBezTo>
                  <a:pt x="1288" y="1666"/>
                  <a:pt x="1290" y="1555"/>
                  <a:pt x="1319" y="1376"/>
                </a:cubicBezTo>
                <a:cubicBezTo>
                  <a:pt x="1348" y="1197"/>
                  <a:pt x="1375" y="900"/>
                  <a:pt x="1431" y="726"/>
                </a:cubicBezTo>
                <a:cubicBezTo>
                  <a:pt x="1487" y="552"/>
                  <a:pt x="1560" y="437"/>
                  <a:pt x="1653" y="334"/>
                </a:cubicBezTo>
                <a:cubicBezTo>
                  <a:pt x="1746" y="231"/>
                  <a:pt x="1867" y="164"/>
                  <a:pt x="1990" y="111"/>
                </a:cubicBezTo>
                <a:cubicBezTo>
                  <a:pt x="2113" y="58"/>
                  <a:pt x="2191" y="36"/>
                  <a:pt x="2390" y="18"/>
                </a:cubicBezTo>
                <a:cubicBezTo>
                  <a:pt x="2589" y="0"/>
                  <a:pt x="2888" y="1"/>
                  <a:pt x="3187" y="5"/>
                </a:cubicBezTo>
              </a:path>
            </a:pathLst>
          </a:custGeom>
          <a:noFill/>
          <a:ln w="38100" cap="flat" cmpd="sng">
            <a:solidFill>
              <a:srgbClr val="0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cxnSp>
        <p:nvCxnSpPr>
          <p:cNvPr id="803" name="Google Shape;803;p113"/>
          <p:cNvCxnSpPr/>
          <p:nvPr/>
        </p:nvCxnSpPr>
        <p:spPr>
          <a:xfrm>
            <a:off x="4376737" y="1927621"/>
            <a:ext cx="0" cy="2904000"/>
          </a:xfrm>
          <a:prstGeom prst="straightConnector1">
            <a:avLst/>
          </a:prstGeom>
          <a:noFill/>
          <a:ln w="38100" cap="rnd" cmpd="sng">
            <a:solidFill>
              <a:srgbClr val="FF0000"/>
            </a:solidFill>
            <a:prstDash val="solid"/>
            <a:miter lim="800000"/>
            <a:headEnd type="none" w="med" len="med"/>
            <a:tailEnd type="none" w="med" len="med"/>
          </a:ln>
        </p:spPr>
      </p:cxnSp>
      <p:cxnSp>
        <p:nvCxnSpPr>
          <p:cNvPr id="804" name="Google Shape;804;p113"/>
          <p:cNvCxnSpPr/>
          <p:nvPr/>
        </p:nvCxnSpPr>
        <p:spPr>
          <a:xfrm>
            <a:off x="5875337" y="1432321"/>
            <a:ext cx="0" cy="3383700"/>
          </a:xfrm>
          <a:prstGeom prst="straightConnector1">
            <a:avLst/>
          </a:prstGeom>
          <a:noFill/>
          <a:ln w="38100" cap="rnd" cmpd="sng">
            <a:solidFill>
              <a:srgbClr val="FF0000"/>
            </a:solidFill>
            <a:prstDash val="solid"/>
            <a:miter lim="800000"/>
            <a:headEnd type="none" w="med" len="med"/>
            <a:tailEnd type="none" w="med" len="med"/>
          </a:ln>
        </p:spPr>
      </p:cxnSp>
      <p:cxnSp>
        <p:nvCxnSpPr>
          <p:cNvPr id="805" name="Google Shape;805;p113"/>
          <p:cNvCxnSpPr/>
          <p:nvPr/>
        </p:nvCxnSpPr>
        <p:spPr>
          <a:xfrm rot="10800000">
            <a:off x="2127225" y="1627584"/>
            <a:ext cx="5083200" cy="0"/>
          </a:xfrm>
          <a:prstGeom prst="straightConnector1">
            <a:avLst/>
          </a:prstGeom>
          <a:noFill/>
          <a:ln w="50800" cap="flat" cmpd="sng">
            <a:solidFill>
              <a:srgbClr val="000000"/>
            </a:solidFill>
            <a:prstDash val="solid"/>
            <a:miter lim="800000"/>
            <a:headEnd type="none" w="med" len="med"/>
            <a:tailEnd type="none" w="med" len="med"/>
          </a:ln>
        </p:spPr>
      </p:cxnSp>
      <p:sp>
        <p:nvSpPr>
          <p:cNvPr id="806" name="Google Shape;806;p113"/>
          <p:cNvSpPr txBox="1"/>
          <p:nvPr/>
        </p:nvSpPr>
        <p:spPr>
          <a:xfrm>
            <a:off x="1612900" y="1448990"/>
            <a:ext cx="631800" cy="345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8040"/>
              </a:buClr>
              <a:buSzPts val="2800"/>
              <a:buFont typeface="Arial"/>
              <a:buNone/>
            </a:pPr>
            <a:r>
              <a:rPr lang="en" sz="2800" b="1" i="0" u="none">
                <a:solidFill>
                  <a:srgbClr val="008040"/>
                </a:solidFill>
                <a:latin typeface="Arial"/>
                <a:ea typeface="Arial"/>
                <a:cs typeface="Arial"/>
                <a:sym typeface="Arial"/>
              </a:rPr>
              <a:t>K</a:t>
            </a:r>
            <a:endParaRPr/>
          </a:p>
        </p:txBody>
      </p:sp>
      <p:sp>
        <p:nvSpPr>
          <p:cNvPr id="807" name="Google Shape;807;p113"/>
          <p:cNvSpPr txBox="1"/>
          <p:nvPr/>
        </p:nvSpPr>
        <p:spPr>
          <a:xfrm>
            <a:off x="3533775" y="3988594"/>
            <a:ext cx="655500" cy="45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800"/>
              <a:buFont typeface="Arial"/>
              <a:buNone/>
            </a:pPr>
            <a:r>
              <a:rPr lang="en" sz="2800" b="1" i="0" u="none">
                <a:solidFill>
                  <a:srgbClr val="FF0000"/>
                </a:solidFill>
                <a:latin typeface="Arial"/>
                <a:ea typeface="Arial"/>
                <a:cs typeface="Arial"/>
                <a:sym typeface="Arial"/>
              </a:rPr>
              <a:t>1</a:t>
            </a:r>
            <a:endParaRPr/>
          </a:p>
        </p:txBody>
      </p:sp>
      <p:sp>
        <p:nvSpPr>
          <p:cNvPr id="808" name="Google Shape;808;p113"/>
          <p:cNvSpPr txBox="1"/>
          <p:nvPr/>
        </p:nvSpPr>
        <p:spPr>
          <a:xfrm>
            <a:off x="4681537" y="1943100"/>
            <a:ext cx="773100" cy="43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800"/>
              <a:buFont typeface="Arial"/>
              <a:buNone/>
            </a:pPr>
            <a:r>
              <a:rPr lang="en" sz="2800" b="1" i="0" u="none">
                <a:solidFill>
                  <a:srgbClr val="FF0000"/>
                </a:solidFill>
                <a:latin typeface="Arial"/>
                <a:ea typeface="Arial"/>
                <a:cs typeface="Arial"/>
                <a:sym typeface="Arial"/>
              </a:rPr>
              <a:t>2</a:t>
            </a:r>
            <a:endParaRPr/>
          </a:p>
        </p:txBody>
      </p:sp>
      <p:sp>
        <p:nvSpPr>
          <p:cNvPr id="809" name="Google Shape;809;p113"/>
          <p:cNvSpPr txBox="1"/>
          <p:nvPr/>
        </p:nvSpPr>
        <p:spPr>
          <a:xfrm>
            <a:off x="6292850" y="1597819"/>
            <a:ext cx="561900" cy="45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800"/>
              <a:buFont typeface="Arial"/>
              <a:buNone/>
            </a:pPr>
            <a:r>
              <a:rPr lang="en" sz="2800" b="1" i="0" u="none">
                <a:solidFill>
                  <a:srgbClr val="FF0000"/>
                </a:solidFill>
                <a:latin typeface="Arial"/>
                <a:ea typeface="Arial"/>
                <a:cs typeface="Arial"/>
                <a:sym typeface="Arial"/>
              </a:rPr>
              <a:t>3</a:t>
            </a:r>
            <a:endParaRPr/>
          </a:p>
        </p:txBody>
      </p:sp>
      <p:sp>
        <p:nvSpPr>
          <p:cNvPr id="810" name="Google Shape;810;p113"/>
          <p:cNvSpPr txBox="1"/>
          <p:nvPr/>
        </p:nvSpPr>
        <p:spPr>
          <a:xfrm>
            <a:off x="395287" y="4850606"/>
            <a:ext cx="2171700" cy="20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 2016 Paul Billiet </a:t>
            </a:r>
            <a:r>
              <a:rPr lang="en" sz="1200" b="0" i="0" u="sng">
                <a:solidFill>
                  <a:schemeClr val="hlink"/>
                </a:solidFill>
                <a:latin typeface="Times"/>
                <a:ea typeface="Times"/>
                <a:cs typeface="Times"/>
                <a:sym typeface="Times"/>
                <a:hlinkClick r:id="rId3"/>
              </a:rPr>
              <a:t>ODWS</a:t>
            </a:r>
            <a:endParaRPr/>
          </a:p>
        </p:txBody>
      </p:sp>
      <p:grpSp>
        <p:nvGrpSpPr>
          <p:cNvPr id="811" name="Google Shape;811;p113"/>
          <p:cNvGrpSpPr/>
          <p:nvPr/>
        </p:nvGrpSpPr>
        <p:grpSpPr>
          <a:xfrm>
            <a:off x="457200" y="1243608"/>
            <a:ext cx="7485063" cy="3929657"/>
            <a:chOff x="288" y="1045"/>
            <a:chExt cx="4715" cy="3301"/>
          </a:xfrm>
        </p:grpSpPr>
        <p:grpSp>
          <p:nvGrpSpPr>
            <p:cNvPr id="812" name="Google Shape;812;p113"/>
            <p:cNvGrpSpPr/>
            <p:nvPr/>
          </p:nvGrpSpPr>
          <p:grpSpPr>
            <a:xfrm>
              <a:off x="288" y="1045"/>
              <a:ext cx="4715" cy="3001"/>
              <a:chOff x="288" y="1045"/>
              <a:chExt cx="4715" cy="3001"/>
            </a:xfrm>
          </p:grpSpPr>
          <p:cxnSp>
            <p:nvCxnSpPr>
              <p:cNvPr id="813" name="Google Shape;813;p113"/>
              <p:cNvCxnSpPr/>
              <p:nvPr/>
            </p:nvCxnSpPr>
            <p:spPr>
              <a:xfrm>
                <a:off x="1403" y="4045"/>
                <a:ext cx="3600" cy="0"/>
              </a:xfrm>
              <a:prstGeom prst="straightConnector1">
                <a:avLst/>
              </a:prstGeom>
              <a:noFill/>
              <a:ln w="57150" cap="flat" cmpd="sng">
                <a:solidFill>
                  <a:srgbClr val="000000"/>
                </a:solidFill>
                <a:prstDash val="solid"/>
                <a:miter lim="800000"/>
                <a:headEnd type="none" w="med" len="med"/>
                <a:tailEnd type="triangle" w="med" len="med"/>
              </a:ln>
            </p:spPr>
          </p:cxnSp>
          <p:cxnSp>
            <p:nvCxnSpPr>
              <p:cNvPr id="814" name="Google Shape;814;p113"/>
              <p:cNvCxnSpPr/>
              <p:nvPr/>
            </p:nvCxnSpPr>
            <p:spPr>
              <a:xfrm rot="-5400000">
                <a:off x="-86" y="2545"/>
                <a:ext cx="3000" cy="0"/>
              </a:xfrm>
              <a:prstGeom prst="straightConnector1">
                <a:avLst/>
              </a:prstGeom>
              <a:noFill/>
              <a:ln w="57150" cap="flat" cmpd="sng">
                <a:solidFill>
                  <a:srgbClr val="000000"/>
                </a:solidFill>
                <a:prstDash val="solid"/>
                <a:miter lim="800000"/>
                <a:headEnd type="none" w="med" len="med"/>
                <a:tailEnd type="triangle" w="med" len="med"/>
              </a:ln>
            </p:spPr>
          </p:cxnSp>
          <p:sp>
            <p:nvSpPr>
              <p:cNvPr id="815" name="Google Shape;815;p113"/>
              <p:cNvSpPr txBox="1"/>
              <p:nvPr/>
            </p:nvSpPr>
            <p:spPr>
              <a:xfrm>
                <a:off x="288" y="2400"/>
                <a:ext cx="1200" cy="300"/>
              </a:xfrm>
              <a:prstGeom prst="rect">
                <a:avLst/>
              </a:prstGeom>
              <a:noFill/>
              <a:ln>
                <a:noFill/>
              </a:ln>
            </p:spPr>
            <p:txBody>
              <a:bodyPr spcFirstLastPara="1" wrap="square" lIns="91425" tIns="45700" rIns="91425" bIns="45700" anchor="t" anchorCtr="0">
                <a:noAutofit/>
              </a:bodyPr>
              <a:lstStyle/>
              <a:p>
                <a:pPr marL="190500" marR="0" lvl="1" indent="0" algn="ctr" rtl="0">
                  <a:lnSpc>
                    <a:spcPct val="100000"/>
                  </a:lnSpc>
                  <a:spcBef>
                    <a:spcPts val="0"/>
                  </a:spcBef>
                  <a:spcAft>
                    <a:spcPts val="0"/>
                  </a:spcAft>
                  <a:buClr>
                    <a:schemeClr val="dk1"/>
                  </a:buClr>
                  <a:buSzPts val="2400"/>
                  <a:buFont typeface="Times"/>
                  <a:buNone/>
                </a:pPr>
                <a:r>
                  <a:rPr lang="en" sz="2400" b="1" i="0" u="none" strike="noStrike" cap="none">
                    <a:solidFill>
                      <a:schemeClr val="dk1"/>
                    </a:solidFill>
                    <a:latin typeface="Times"/>
                    <a:ea typeface="Times"/>
                    <a:cs typeface="Times"/>
                    <a:sym typeface="Times"/>
                  </a:rPr>
                  <a:t>Numbers</a:t>
                </a:r>
                <a:endParaRPr/>
              </a:p>
            </p:txBody>
          </p:sp>
        </p:grpSp>
        <p:sp>
          <p:nvSpPr>
            <p:cNvPr id="816" name="Google Shape;816;p113"/>
            <p:cNvSpPr txBox="1"/>
            <p:nvPr/>
          </p:nvSpPr>
          <p:spPr>
            <a:xfrm>
              <a:off x="2093" y="4045"/>
              <a:ext cx="2100" cy="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Times"/>
                <a:buNone/>
              </a:pPr>
              <a:r>
                <a:rPr lang="en" sz="2400" b="1" i="0" u="none">
                  <a:solidFill>
                    <a:schemeClr val="dk1"/>
                  </a:solidFill>
                  <a:latin typeface="Times"/>
                  <a:ea typeface="Times"/>
                  <a:cs typeface="Times"/>
                  <a:sym typeface="Times"/>
                </a:rPr>
                <a:t>Time</a:t>
              </a:r>
              <a:endParaRPr/>
            </a:p>
          </p:txBody>
        </p:sp>
      </p:grpSp>
      <p:sp>
        <p:nvSpPr>
          <p:cNvPr id="817" name="Google Shape;817;p113"/>
          <p:cNvSpPr txBox="1"/>
          <p:nvPr/>
        </p:nvSpPr>
        <p:spPr>
          <a:xfrm>
            <a:off x="5988000" y="3488875"/>
            <a:ext cx="3000000" cy="1795800"/>
          </a:xfrm>
          <a:prstGeom prst="rect">
            <a:avLst/>
          </a:prstGeom>
          <a:noFill/>
          <a:ln>
            <a:noFill/>
          </a:ln>
        </p:spPr>
        <p:txBody>
          <a:bodyPr spcFirstLastPara="1" wrap="square" lIns="91425" tIns="91425" rIns="91425" bIns="91425" anchor="t" anchorCtr="0">
            <a:spAutoFit/>
          </a:bodyPr>
          <a:lstStyle/>
          <a:p>
            <a:pPr marL="342900" lvl="0" indent="-228600" algn="l" rtl="0">
              <a:spcBef>
                <a:spcPts val="0"/>
              </a:spcBef>
              <a:spcAft>
                <a:spcPts val="0"/>
              </a:spcAft>
              <a:buNone/>
            </a:pPr>
            <a:r>
              <a:rPr lang="en" sz="1000" b="1">
                <a:solidFill>
                  <a:schemeClr val="dk1"/>
                </a:solidFill>
                <a:latin typeface="Calibri"/>
                <a:ea typeface="Calibri"/>
                <a:cs typeface="Calibri"/>
                <a:sym typeface="Calibri"/>
              </a:rPr>
              <a:t>Phase 1: Log or exponential phase</a:t>
            </a:r>
            <a:endParaRPr sz="1000">
              <a:solidFill>
                <a:schemeClr val="dk1"/>
              </a:solidFill>
              <a:latin typeface="Calibri"/>
              <a:ea typeface="Calibri"/>
              <a:cs typeface="Calibri"/>
              <a:sym typeface="Calibri"/>
            </a:endParaRPr>
          </a:p>
          <a:p>
            <a:pPr marL="342900" lvl="0" indent="-114300" algn="l" rtl="0">
              <a:spcBef>
                <a:spcPts val="560"/>
              </a:spcBef>
              <a:spcAft>
                <a:spcPts val="0"/>
              </a:spcAft>
              <a:buClr>
                <a:schemeClr val="accent1"/>
              </a:buClr>
              <a:buSzPts val="1000"/>
              <a:buFont typeface="Arial"/>
              <a:buChar char="•"/>
            </a:pPr>
            <a:r>
              <a:rPr lang="en" sz="1000">
                <a:solidFill>
                  <a:schemeClr val="dk1"/>
                </a:solidFill>
                <a:latin typeface="Calibri"/>
                <a:ea typeface="Calibri"/>
                <a:cs typeface="Calibri"/>
                <a:sym typeface="Calibri"/>
              </a:rPr>
              <a:t>Unlimited population growth</a:t>
            </a:r>
            <a:endParaRPr sz="1200">
              <a:solidFill>
                <a:schemeClr val="dk1"/>
              </a:solidFill>
              <a:latin typeface="Times"/>
              <a:ea typeface="Times"/>
              <a:cs typeface="Times"/>
              <a:sym typeface="Times"/>
            </a:endParaRPr>
          </a:p>
          <a:p>
            <a:pPr marL="342900" lvl="0" indent="-114300" algn="l" rtl="0">
              <a:spcBef>
                <a:spcPts val="560"/>
              </a:spcBef>
              <a:spcAft>
                <a:spcPts val="0"/>
              </a:spcAft>
              <a:buClr>
                <a:schemeClr val="accent1"/>
              </a:buClr>
              <a:buSzPts val="1000"/>
              <a:buFont typeface="Arial"/>
              <a:buChar char="•"/>
            </a:pPr>
            <a:r>
              <a:rPr lang="en" sz="1000">
                <a:solidFill>
                  <a:schemeClr val="dk1"/>
                </a:solidFill>
                <a:latin typeface="Calibri"/>
                <a:ea typeface="Calibri"/>
                <a:cs typeface="Calibri"/>
                <a:sym typeface="Calibri"/>
              </a:rPr>
              <a:t>The </a:t>
            </a:r>
            <a:r>
              <a:rPr lang="en" sz="1000" b="1">
                <a:solidFill>
                  <a:srgbClr val="FF0000"/>
                </a:solidFill>
                <a:latin typeface="Calibri"/>
                <a:ea typeface="Calibri"/>
                <a:cs typeface="Calibri"/>
                <a:sym typeface="Calibri"/>
              </a:rPr>
              <a:t>intrinsic rate of increase</a:t>
            </a:r>
            <a:r>
              <a:rPr lang="en" sz="1000">
                <a:solidFill>
                  <a:schemeClr val="dk1"/>
                </a:solidFill>
                <a:latin typeface="Calibri"/>
                <a:ea typeface="Calibri"/>
                <a:cs typeface="Calibri"/>
                <a:sym typeface="Calibri"/>
              </a:rPr>
              <a:t> (</a:t>
            </a:r>
            <a:r>
              <a:rPr lang="en" sz="1000" b="1">
                <a:solidFill>
                  <a:srgbClr val="FF0000"/>
                </a:solidFill>
                <a:latin typeface="Calibri"/>
                <a:ea typeface="Calibri"/>
                <a:cs typeface="Calibri"/>
                <a:sym typeface="Calibri"/>
              </a:rPr>
              <a:t>r</a:t>
            </a:r>
            <a:r>
              <a:rPr lang="en" sz="1000">
                <a:solidFill>
                  <a:schemeClr val="dk1"/>
                </a:solidFill>
                <a:latin typeface="Calibri"/>
                <a:ea typeface="Calibri"/>
                <a:cs typeface="Calibri"/>
                <a:sym typeface="Calibri"/>
              </a:rPr>
              <a:t>)</a:t>
            </a:r>
            <a:endParaRPr sz="1200">
              <a:solidFill>
                <a:schemeClr val="dk1"/>
              </a:solidFill>
              <a:latin typeface="Times"/>
              <a:ea typeface="Times"/>
              <a:cs typeface="Times"/>
              <a:sym typeface="Times"/>
            </a:endParaRPr>
          </a:p>
          <a:p>
            <a:pPr marL="342900" lvl="0" indent="-228600" algn="l" rtl="0">
              <a:spcBef>
                <a:spcPts val="560"/>
              </a:spcBef>
              <a:spcAft>
                <a:spcPts val="0"/>
              </a:spcAft>
              <a:buClr>
                <a:schemeClr val="accent1"/>
              </a:buClr>
              <a:buSzPts val="2800"/>
              <a:buFont typeface="Arial"/>
              <a:buChar char="•"/>
            </a:pPr>
            <a:r>
              <a:rPr lang="en" sz="1000">
                <a:solidFill>
                  <a:schemeClr val="dk1"/>
                </a:solidFill>
                <a:latin typeface="Calibri"/>
                <a:ea typeface="Calibri"/>
                <a:cs typeface="Calibri"/>
                <a:sym typeface="Calibri"/>
              </a:rPr>
              <a:t>Abundant food, no disease, no predators etc</a:t>
            </a:r>
            <a:endParaRPr sz="1000">
              <a:solidFill>
                <a:schemeClr val="dk1"/>
              </a:solidFill>
              <a:latin typeface="Times"/>
              <a:ea typeface="Times"/>
              <a:cs typeface="Times"/>
              <a:sym typeface="Times"/>
            </a:endParaRPr>
          </a:p>
          <a:p>
            <a:pPr marL="342900" lvl="0" indent="-50800" algn="l" rtl="0">
              <a:spcBef>
                <a:spcPts val="560"/>
              </a:spcBef>
              <a:spcAft>
                <a:spcPts val="0"/>
              </a:spcAft>
              <a:buNone/>
            </a:pPr>
            <a:endParaRPr sz="2800">
              <a:solidFill>
                <a:schemeClr val="dk1"/>
              </a:solidFill>
              <a:latin typeface="Calibri"/>
              <a:ea typeface="Calibri"/>
              <a:cs typeface="Calibri"/>
              <a:sym typeface="Calibri"/>
            </a:endParaRPr>
          </a:p>
        </p:txBody>
      </p:sp>
      <p:sp>
        <p:nvSpPr>
          <p:cNvPr id="818" name="Google Shape;818;p113"/>
          <p:cNvSpPr txBox="1"/>
          <p:nvPr/>
        </p:nvSpPr>
        <p:spPr>
          <a:xfrm>
            <a:off x="5907150" y="2049325"/>
            <a:ext cx="3000000" cy="856800"/>
          </a:xfrm>
          <a:prstGeom prst="rect">
            <a:avLst/>
          </a:prstGeom>
          <a:noFill/>
          <a:ln>
            <a:noFill/>
          </a:ln>
        </p:spPr>
        <p:txBody>
          <a:bodyPr spcFirstLastPara="1" wrap="square" lIns="91425" tIns="91425" rIns="91425" bIns="91425" anchor="t" anchorCtr="0">
            <a:spAutoFit/>
          </a:bodyPr>
          <a:lstStyle/>
          <a:p>
            <a:pPr marL="342900" lvl="0" indent="-228600" algn="l" rtl="0">
              <a:spcBef>
                <a:spcPts val="560"/>
              </a:spcBef>
              <a:spcAft>
                <a:spcPts val="0"/>
              </a:spcAft>
              <a:buNone/>
            </a:pPr>
            <a:r>
              <a:rPr lang="en" sz="1300" b="1">
                <a:solidFill>
                  <a:schemeClr val="dk1"/>
                </a:solidFill>
                <a:latin typeface="Calibri"/>
                <a:ea typeface="Calibri"/>
                <a:cs typeface="Calibri"/>
                <a:sym typeface="Calibri"/>
              </a:rPr>
              <a:t>Phase 2: Decline or transitional phase</a:t>
            </a:r>
            <a:endParaRPr sz="1300">
              <a:solidFill>
                <a:schemeClr val="dk1"/>
              </a:solidFill>
              <a:latin typeface="Calibri"/>
              <a:ea typeface="Calibri"/>
              <a:cs typeface="Calibri"/>
              <a:sym typeface="Calibri"/>
            </a:endParaRPr>
          </a:p>
          <a:p>
            <a:pPr marL="342900" lvl="0" indent="-133350" algn="l" rtl="0">
              <a:spcBef>
                <a:spcPts val="560"/>
              </a:spcBef>
              <a:spcAft>
                <a:spcPts val="0"/>
              </a:spcAft>
              <a:buClr>
                <a:schemeClr val="accent1"/>
              </a:buClr>
              <a:buSzPts val="1300"/>
              <a:buFont typeface="Arial"/>
              <a:buChar char="•"/>
            </a:pPr>
            <a:r>
              <a:rPr lang="en" sz="1300">
                <a:solidFill>
                  <a:schemeClr val="dk1"/>
                </a:solidFill>
                <a:latin typeface="Calibri"/>
                <a:ea typeface="Calibri"/>
                <a:cs typeface="Calibri"/>
                <a:sym typeface="Calibri"/>
              </a:rPr>
              <a:t>Limiting factors slowing population growth.</a:t>
            </a:r>
            <a:endParaRPr sz="100"/>
          </a:p>
        </p:txBody>
      </p:sp>
      <p:pic>
        <p:nvPicPr>
          <p:cNvPr id="819" name="Google Shape;819;p113" descr="What's the different between density-dependent and density-independent limiting factors?&#10;Created using mysimpleshow &amp;ndash; Sign up at http://www.mysimpleshow.com and create your own simpleshow video for free." title="What limits the size of a population?">
            <a:hlinkClick r:id="rId4"/>
          </p:cNvPr>
          <p:cNvPicPr preferRelativeResize="0"/>
          <p:nvPr/>
        </p:nvPicPr>
        <p:blipFill>
          <a:blip r:embed="rId5">
            <a:alphaModFix/>
          </a:blip>
          <a:stretch>
            <a:fillRect/>
          </a:stretch>
        </p:blipFill>
        <p:spPr>
          <a:xfrm>
            <a:off x="6825725" y="-55675"/>
            <a:ext cx="1983976" cy="148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500"/>
                                        <p:tgtEl>
                                          <p:spTgt spid="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3"/>
                                        </p:tgtEl>
                                        <p:attrNameLst>
                                          <p:attrName>style.visibility</p:attrName>
                                        </p:attrNameLst>
                                      </p:cBhvr>
                                      <p:to>
                                        <p:strVal val="visible"/>
                                      </p:to>
                                    </p:set>
                                    <p:animEffect transition="in" filter="fade">
                                      <p:cBhvr>
                                        <p:cTn id="12" dur="500"/>
                                        <p:tgtEl>
                                          <p:spTgt spid="8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7"/>
                                        </p:tgtEl>
                                        <p:attrNameLst>
                                          <p:attrName>style.visibility</p:attrName>
                                        </p:attrNameLst>
                                      </p:cBhvr>
                                      <p:to>
                                        <p:strVal val="visible"/>
                                      </p:to>
                                    </p:set>
                                    <p:animEffect transition="in" filter="fade">
                                      <p:cBhvr>
                                        <p:cTn id="17" dur="1"/>
                                        <p:tgtEl>
                                          <p:spTgt spid="8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gtEl>
                                        <p:attrNameLst>
                                          <p:attrName>style.visibility</p:attrName>
                                        </p:attrNameLst>
                                      </p:cBhvr>
                                      <p:to>
                                        <p:strVal val="visible"/>
                                      </p:to>
                                    </p:set>
                                    <p:animEffect transition="in" filter="fade">
                                      <p:cBhvr>
                                        <p:cTn id="22" dur="500"/>
                                        <p:tgtEl>
                                          <p:spTgt spid="8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8"/>
                                        </p:tgtEl>
                                        <p:attrNameLst>
                                          <p:attrName>style.visibility</p:attrName>
                                        </p:attrNameLst>
                                      </p:cBhvr>
                                      <p:to>
                                        <p:strVal val="visible"/>
                                      </p:to>
                                    </p:set>
                                    <p:animEffect transition="in" filter="fade">
                                      <p:cBhvr>
                                        <p:cTn id="27" dur="1"/>
                                        <p:tgtEl>
                                          <p:spTgt spid="8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9"/>
                                        </p:tgtEl>
                                        <p:attrNameLst>
                                          <p:attrName>style.visibility</p:attrName>
                                        </p:attrNameLst>
                                      </p:cBhvr>
                                      <p:to>
                                        <p:strVal val="visible"/>
                                      </p:to>
                                    </p:set>
                                    <p:animEffect transition="in" filter="fade">
                                      <p:cBhvr>
                                        <p:cTn id="32" dur="1"/>
                                        <p:tgtEl>
                                          <p:spTgt spid="8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5"/>
                                        </p:tgtEl>
                                        <p:attrNameLst>
                                          <p:attrName>style.visibility</p:attrName>
                                        </p:attrNameLst>
                                      </p:cBhvr>
                                      <p:to>
                                        <p:strVal val="visible"/>
                                      </p:to>
                                    </p:set>
                                    <p:animEffect transition="in" filter="fade">
                                      <p:cBhvr>
                                        <p:cTn id="37" dur="500"/>
                                        <p:tgtEl>
                                          <p:spTgt spid="8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6"/>
                                        </p:tgtEl>
                                        <p:attrNameLst>
                                          <p:attrName>style.visibility</p:attrName>
                                        </p:attrNameLst>
                                      </p:cBhvr>
                                      <p:to>
                                        <p:strVal val="visible"/>
                                      </p:to>
                                    </p:set>
                                    <p:animEffect transition="in" filter="fade">
                                      <p:cBhvr>
                                        <p:cTn id="42" dur="1"/>
                                        <p:tgtEl>
                                          <p:spTgt spid="8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9"/>
                                        </p:tgtEl>
                                        <p:attrNameLst>
                                          <p:attrName>style.visibility</p:attrName>
                                        </p:attrNameLst>
                                      </p:cBhvr>
                                      <p:to>
                                        <p:strVal val="visible"/>
                                      </p:to>
                                    </p:set>
                                    <p:animEffect transition="in" filter="fade">
                                      <p:cBhvr>
                                        <p:cTn id="47" dur="1000"/>
                                        <p:tgtEl>
                                          <p:spTgt spid="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23"/>
        <p:cNvGrpSpPr/>
        <p:nvPr/>
      </p:nvGrpSpPr>
      <p:grpSpPr>
        <a:xfrm>
          <a:off x="0" y="0"/>
          <a:ext cx="0" cy="0"/>
          <a:chOff x="0" y="0"/>
          <a:chExt cx="0" cy="0"/>
        </a:xfrm>
      </p:grpSpPr>
      <p:sp>
        <p:nvSpPr>
          <p:cNvPr id="824" name="Google Shape;824;p114"/>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25" name="Google Shape;825;p11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endParaRPr/>
          </a:p>
        </p:txBody>
      </p:sp>
      <p:pic>
        <p:nvPicPr>
          <p:cNvPr id="826" name="Google Shape;826;p114"/>
          <p:cNvPicPr preferRelativeResize="0"/>
          <p:nvPr/>
        </p:nvPicPr>
        <p:blipFill>
          <a:blip r:embed="rId3">
            <a:alphaModFix/>
          </a:blip>
          <a:stretch>
            <a:fillRect/>
          </a:stretch>
        </p:blipFill>
        <p:spPr>
          <a:xfrm>
            <a:off x="0" y="0"/>
            <a:ext cx="9054926" cy="509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0"/>
        <p:cNvGrpSpPr/>
        <p:nvPr/>
      </p:nvGrpSpPr>
      <p:grpSpPr>
        <a:xfrm>
          <a:off x="0" y="0"/>
          <a:ext cx="0" cy="0"/>
          <a:chOff x="0" y="0"/>
          <a:chExt cx="0" cy="0"/>
        </a:xfrm>
      </p:grpSpPr>
      <p:sp>
        <p:nvSpPr>
          <p:cNvPr id="831" name="Google Shape;831;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Show Me the Math</a:t>
            </a:r>
            <a:endParaRPr/>
          </a:p>
        </p:txBody>
      </p:sp>
      <p:pic>
        <p:nvPicPr>
          <p:cNvPr id="832" name="Google Shape;832;p115"/>
          <p:cNvPicPr preferRelativeResize="0"/>
          <p:nvPr/>
        </p:nvPicPr>
        <p:blipFill>
          <a:blip r:embed="rId3">
            <a:alphaModFix/>
          </a:blip>
          <a:stretch>
            <a:fillRect/>
          </a:stretch>
        </p:blipFill>
        <p:spPr>
          <a:xfrm>
            <a:off x="1365775" y="862100"/>
            <a:ext cx="5598750" cy="4199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16"/>
          <p:cNvSpPr txBox="1"/>
          <p:nvPr/>
        </p:nvSpPr>
        <p:spPr>
          <a:xfrm>
            <a:off x="737550" y="912250"/>
            <a:ext cx="59976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highlight>
                  <a:srgbClr val="FFFF00"/>
                </a:highlight>
                <a:latin typeface="Roboto"/>
                <a:ea typeface="Roboto"/>
                <a:cs typeface="Roboto"/>
                <a:sym typeface="Roboto"/>
              </a:rPr>
              <a:t>Solve 6 problems and then self grade. </a:t>
            </a:r>
            <a:endParaRPr sz="3900">
              <a:highlight>
                <a:srgbClr val="FFFF00"/>
              </a:highlight>
              <a:latin typeface="Roboto"/>
              <a:ea typeface="Roboto"/>
              <a:cs typeface="Roboto"/>
              <a:sym typeface="Roboto"/>
            </a:endParaRPr>
          </a:p>
          <a:p>
            <a:pPr marL="0" lvl="0" indent="0" algn="l" rtl="0">
              <a:spcBef>
                <a:spcPts val="0"/>
              </a:spcBef>
              <a:spcAft>
                <a:spcPts val="0"/>
              </a:spcAft>
              <a:buNone/>
            </a:pPr>
            <a:r>
              <a:rPr lang="en" sz="3900">
                <a:highlight>
                  <a:srgbClr val="FFFF00"/>
                </a:highlight>
                <a:latin typeface="Roboto"/>
                <a:ea typeface="Roboto"/>
                <a:cs typeface="Roboto"/>
                <a:sym typeface="Roboto"/>
              </a:rPr>
              <a:t>Cell B will change color if correct</a:t>
            </a:r>
            <a:endParaRPr sz="3900">
              <a:highlight>
                <a:srgbClr val="FFFF00"/>
              </a:highlight>
              <a:latin typeface="Roboto"/>
              <a:ea typeface="Roboto"/>
              <a:cs typeface="Roboto"/>
              <a:sym typeface="Roboto"/>
            </a:endParaRPr>
          </a:p>
          <a:p>
            <a:pPr marL="0" lvl="0" indent="0" algn="l" rtl="0">
              <a:spcBef>
                <a:spcPts val="0"/>
              </a:spcBef>
              <a:spcAft>
                <a:spcPts val="0"/>
              </a:spcAft>
              <a:buNone/>
            </a:pPr>
            <a:endParaRPr sz="3900">
              <a:highlight>
                <a:srgbClr val="FFFF00"/>
              </a:highlight>
              <a:latin typeface="Roboto"/>
              <a:ea typeface="Roboto"/>
              <a:cs typeface="Roboto"/>
              <a:sym typeface="Roboto"/>
            </a:endParaRPr>
          </a:p>
          <a:p>
            <a:pPr marL="0" lvl="0" indent="0" algn="l" rtl="0">
              <a:spcBef>
                <a:spcPts val="0"/>
              </a:spcBef>
              <a:spcAft>
                <a:spcPts val="0"/>
              </a:spcAft>
              <a:buNone/>
            </a:pPr>
            <a:r>
              <a:rPr lang="en" sz="3900" u="sng">
                <a:solidFill>
                  <a:schemeClr val="hlink"/>
                </a:solidFill>
                <a:highlight>
                  <a:srgbClr val="FFFF00"/>
                </a:highlight>
                <a:latin typeface="Roboto"/>
                <a:ea typeface="Roboto"/>
                <a:cs typeface="Roboto"/>
                <a:sym typeface="Roboto"/>
                <a:hlinkClick r:id="rId3"/>
              </a:rPr>
              <a:t>Self grading worksheet</a:t>
            </a:r>
            <a:endParaRPr sz="3900">
              <a:highlight>
                <a:srgbClr val="FFFF00"/>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4"/>
          <p:cNvSpPr txBox="1">
            <a:spLocks noGrp="1"/>
          </p:cNvSpPr>
          <p:nvPr>
            <p:ph type="ctrTitle"/>
          </p:nvPr>
        </p:nvSpPr>
        <p:spPr>
          <a:xfrm>
            <a:off x="4268288" y="2398300"/>
            <a:ext cx="4184100" cy="313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Seeds in soil</a:t>
            </a:r>
            <a:endParaRPr/>
          </a:p>
        </p:txBody>
      </p:sp>
      <p:sp>
        <p:nvSpPr>
          <p:cNvPr id="286" name="Google Shape;286;p54"/>
          <p:cNvSpPr txBox="1">
            <a:spLocks noGrp="1"/>
          </p:cNvSpPr>
          <p:nvPr>
            <p:ph type="subTitle" idx="1"/>
          </p:nvPr>
        </p:nvSpPr>
        <p:spPr>
          <a:xfrm>
            <a:off x="-432550" y="2711500"/>
            <a:ext cx="57159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Elephant poop</a:t>
            </a:r>
            <a:endParaRPr/>
          </a:p>
        </p:txBody>
      </p:sp>
      <p:pic>
        <p:nvPicPr>
          <p:cNvPr id="287" name="Google Shape;287;p54"/>
          <p:cNvPicPr preferRelativeResize="0"/>
          <p:nvPr/>
        </p:nvPicPr>
        <p:blipFill>
          <a:blip r:embed="rId3">
            <a:alphaModFix/>
          </a:blip>
          <a:stretch>
            <a:fillRect/>
          </a:stretch>
        </p:blipFill>
        <p:spPr>
          <a:xfrm>
            <a:off x="614925" y="104225"/>
            <a:ext cx="2232875" cy="2355350"/>
          </a:xfrm>
          <a:prstGeom prst="rect">
            <a:avLst/>
          </a:prstGeom>
          <a:noFill/>
          <a:ln>
            <a:noFill/>
          </a:ln>
        </p:spPr>
      </p:pic>
      <p:pic>
        <p:nvPicPr>
          <p:cNvPr id="288" name="Google Shape;288;p54"/>
          <p:cNvPicPr preferRelativeResize="0"/>
          <p:nvPr/>
        </p:nvPicPr>
        <p:blipFill>
          <a:blip r:embed="rId4">
            <a:alphaModFix/>
          </a:blip>
          <a:stretch>
            <a:fillRect/>
          </a:stretch>
        </p:blipFill>
        <p:spPr>
          <a:xfrm>
            <a:off x="446525" y="3212725"/>
            <a:ext cx="2683950" cy="1789300"/>
          </a:xfrm>
          <a:prstGeom prst="rect">
            <a:avLst/>
          </a:prstGeom>
          <a:noFill/>
          <a:ln>
            <a:noFill/>
          </a:ln>
        </p:spPr>
      </p:pic>
      <p:pic>
        <p:nvPicPr>
          <p:cNvPr id="289" name="Google Shape;289;p54"/>
          <p:cNvPicPr preferRelativeResize="0"/>
          <p:nvPr/>
        </p:nvPicPr>
        <p:blipFill>
          <a:blip r:embed="rId5">
            <a:alphaModFix/>
          </a:blip>
          <a:stretch>
            <a:fillRect/>
          </a:stretch>
        </p:blipFill>
        <p:spPr>
          <a:xfrm>
            <a:off x="4413928" y="2711500"/>
            <a:ext cx="4051076" cy="2279600"/>
          </a:xfrm>
          <a:prstGeom prst="rect">
            <a:avLst/>
          </a:prstGeom>
          <a:noFill/>
          <a:ln>
            <a:noFill/>
          </a:ln>
        </p:spPr>
      </p:pic>
      <p:sp>
        <p:nvSpPr>
          <p:cNvPr id="290" name="Google Shape;290;p54"/>
          <p:cNvSpPr txBox="1"/>
          <p:nvPr/>
        </p:nvSpPr>
        <p:spPr>
          <a:xfrm>
            <a:off x="3804200" y="229300"/>
            <a:ext cx="51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Compare and contrast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41"/>
        <p:cNvGrpSpPr/>
        <p:nvPr/>
      </p:nvGrpSpPr>
      <p:grpSpPr>
        <a:xfrm>
          <a:off x="0" y="0"/>
          <a:ext cx="0" cy="0"/>
          <a:chOff x="0" y="0"/>
          <a:chExt cx="0" cy="0"/>
        </a:xfrm>
      </p:grpSpPr>
      <p:sp>
        <p:nvSpPr>
          <p:cNvPr id="842" name="Google Shape;842;p117"/>
          <p:cNvSpPr txBox="1">
            <a:spLocks noGrp="1"/>
          </p:cNvSpPr>
          <p:nvPr>
            <p:ph type="body" idx="1"/>
          </p:nvPr>
        </p:nvSpPr>
        <p:spPr>
          <a:xfrm>
            <a:off x="323400" y="2161800"/>
            <a:ext cx="83157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There are 252 elephants in a population. There is no net immigration or emigration. If 47 </a:t>
            </a:r>
            <a:r>
              <a:rPr lang="en">
                <a:solidFill>
                  <a:schemeClr val="dk2"/>
                </a:solidFill>
              </a:rPr>
              <a:t>elephants</a:t>
            </a:r>
            <a:r>
              <a:rPr lang="en"/>
              <a:t> die and 32 </a:t>
            </a:r>
            <a:r>
              <a:rPr lang="en">
                <a:solidFill>
                  <a:schemeClr val="dk2"/>
                </a:solidFill>
              </a:rPr>
              <a:t>elephants</a:t>
            </a:r>
            <a:r>
              <a:rPr lang="en"/>
              <a:t> are born in one month, what is the population size at the end of the month? Round to the nearest whole number.</a:t>
            </a:r>
            <a:endParaRPr/>
          </a:p>
        </p:txBody>
      </p:sp>
      <p:sp>
        <p:nvSpPr>
          <p:cNvPr id="843" name="Google Shape;843;p117"/>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sp>
        <p:nvSpPr>
          <p:cNvPr id="844" name="Google Shape;844;p117">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48"/>
        <p:cNvGrpSpPr/>
        <p:nvPr/>
      </p:nvGrpSpPr>
      <p:grpSpPr>
        <a:xfrm>
          <a:off x="0" y="0"/>
          <a:ext cx="0" cy="0"/>
          <a:chOff x="0" y="0"/>
          <a:chExt cx="0" cy="0"/>
        </a:xfrm>
      </p:grpSpPr>
      <p:sp>
        <p:nvSpPr>
          <p:cNvPr id="849" name="Google Shape;849;p118"/>
          <p:cNvSpPr txBox="1">
            <a:spLocks noGrp="1"/>
          </p:cNvSpPr>
          <p:nvPr>
            <p:ph type="body" idx="4294967295"/>
          </p:nvPr>
        </p:nvSpPr>
        <p:spPr>
          <a:xfrm>
            <a:off x="283000" y="89725"/>
            <a:ext cx="8490900" cy="289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800">
                <a:solidFill>
                  <a:schemeClr val="dk2"/>
                </a:solidFill>
              </a:rPr>
              <a:t>In a population of 600 squirrels, the per capita birth rate in a particular period is 0.06 and the per capita death rate is 0.12. </a:t>
            </a:r>
            <a:endParaRPr sz="3800">
              <a:solidFill>
                <a:schemeClr val="dk2"/>
              </a:solidFill>
            </a:endParaRPr>
          </a:p>
          <a:p>
            <a:pPr marL="0" lvl="0" indent="0" algn="l" rtl="0">
              <a:spcBef>
                <a:spcPts val="600"/>
              </a:spcBef>
              <a:spcAft>
                <a:spcPts val="0"/>
              </a:spcAft>
              <a:buNone/>
            </a:pPr>
            <a:r>
              <a:rPr lang="en" sz="3800">
                <a:solidFill>
                  <a:schemeClr val="dk2"/>
                </a:solidFill>
              </a:rPr>
              <a:t>What is the per capita growth rate of the population? </a:t>
            </a:r>
            <a:r>
              <a:rPr lang="en" sz="2800">
                <a:solidFill>
                  <a:schemeClr val="dk2"/>
                </a:solidFill>
              </a:rPr>
              <a:t>Round to the nearest hundredth.</a:t>
            </a:r>
            <a:r>
              <a:rPr lang="en" sz="3800">
                <a:solidFill>
                  <a:schemeClr val="dk2"/>
                </a:solidFill>
              </a:rPr>
              <a:t> </a:t>
            </a:r>
            <a:endParaRPr sz="3800">
              <a:solidFill>
                <a:schemeClr val="dk2"/>
              </a:solidFill>
            </a:endParaRPr>
          </a:p>
          <a:p>
            <a:pPr marL="0" lvl="0" indent="0" algn="l" rtl="0">
              <a:spcBef>
                <a:spcPts val="600"/>
              </a:spcBef>
              <a:spcAft>
                <a:spcPts val="0"/>
              </a:spcAft>
              <a:buNone/>
            </a:pPr>
            <a:endParaRPr sz="2200">
              <a:solidFill>
                <a:schemeClr val="dk2"/>
              </a:solidFill>
            </a:endParaRPr>
          </a:p>
          <a:p>
            <a:pPr marL="0" lvl="0" indent="0" algn="l" rtl="0">
              <a:spcBef>
                <a:spcPts val="600"/>
              </a:spcBef>
              <a:spcAft>
                <a:spcPts val="0"/>
              </a:spcAft>
              <a:buNone/>
            </a:pPr>
            <a:endParaRPr sz="1200">
              <a:solidFill>
                <a:schemeClr val="dk2"/>
              </a:solidFill>
            </a:endParaRPr>
          </a:p>
        </p:txBody>
      </p:sp>
      <p:sp>
        <p:nvSpPr>
          <p:cNvPr id="850" name="Google Shape;850;p118"/>
          <p:cNvSpPr txBox="1">
            <a:spLocks noGrp="1"/>
          </p:cNvSpPr>
          <p:nvPr>
            <p:ph type="sldNum" idx="12"/>
          </p:nvPr>
        </p:nvSpPr>
        <p:spPr>
          <a:xfrm>
            <a:off x="4345650" y="47498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chemeClr val="lt1"/>
                </a:solidFill>
              </a:rPr>
              <a:t>71</a:t>
            </a:fld>
            <a:endParaRPr>
              <a:solidFill>
                <a:schemeClr val="lt1"/>
              </a:solidFill>
            </a:endParaRPr>
          </a:p>
        </p:txBody>
      </p:sp>
      <p:sp>
        <p:nvSpPr>
          <p:cNvPr id="851" name="Google Shape;851;p118">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55"/>
        <p:cNvGrpSpPr/>
        <p:nvPr/>
      </p:nvGrpSpPr>
      <p:grpSpPr>
        <a:xfrm>
          <a:off x="0" y="0"/>
          <a:ext cx="0" cy="0"/>
          <a:chOff x="0" y="0"/>
          <a:chExt cx="0" cy="0"/>
        </a:xfrm>
      </p:grpSpPr>
      <p:sp>
        <p:nvSpPr>
          <p:cNvPr id="856" name="Google Shape;856;p119"/>
          <p:cNvSpPr txBox="1">
            <a:spLocks noGrp="1"/>
          </p:cNvSpPr>
          <p:nvPr>
            <p:ph type="body" idx="1"/>
          </p:nvPr>
        </p:nvSpPr>
        <p:spPr>
          <a:xfrm>
            <a:off x="539825" y="2161800"/>
            <a:ext cx="81849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700"/>
              <a:t>There are 190 </a:t>
            </a:r>
            <a:r>
              <a:rPr lang="en" sz="2600">
                <a:solidFill>
                  <a:schemeClr val="dk2"/>
                </a:solidFill>
              </a:rPr>
              <a:t>elephants</a:t>
            </a:r>
            <a:r>
              <a:rPr lang="en" sz="1700"/>
              <a:t>. The population is under carrying capacity. If r = (-0.093) </a:t>
            </a:r>
            <a:r>
              <a:rPr lang="en" sz="2600">
                <a:solidFill>
                  <a:schemeClr val="dk2"/>
                </a:solidFill>
              </a:rPr>
              <a:t>elephants</a:t>
            </a:r>
            <a:r>
              <a:rPr lang="en" sz="1700"/>
              <a:t>/year, predict the population size next year. Round to the nearest whole number.</a:t>
            </a:r>
            <a:endParaRPr sz="1700"/>
          </a:p>
        </p:txBody>
      </p:sp>
      <p:sp>
        <p:nvSpPr>
          <p:cNvPr id="857" name="Google Shape;857;p119"/>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a:p>
        </p:txBody>
      </p:sp>
      <p:pic>
        <p:nvPicPr>
          <p:cNvPr id="858" name="Google Shape;858;p119"/>
          <p:cNvPicPr preferRelativeResize="0"/>
          <p:nvPr/>
        </p:nvPicPr>
        <p:blipFill>
          <a:blip r:embed="rId3">
            <a:alphaModFix/>
          </a:blip>
          <a:stretch>
            <a:fillRect/>
          </a:stretch>
        </p:blipFill>
        <p:spPr>
          <a:xfrm>
            <a:off x="1091400" y="733050"/>
            <a:ext cx="1838425" cy="1149000"/>
          </a:xfrm>
          <a:prstGeom prst="rect">
            <a:avLst/>
          </a:prstGeom>
          <a:noFill/>
          <a:ln>
            <a:noFill/>
          </a:ln>
        </p:spPr>
      </p:pic>
      <p:sp>
        <p:nvSpPr>
          <p:cNvPr id="859" name="Google Shape;859;p119"/>
          <p:cNvSpPr txBox="1"/>
          <p:nvPr/>
        </p:nvSpPr>
        <p:spPr>
          <a:xfrm>
            <a:off x="5641025" y="567600"/>
            <a:ext cx="3000000" cy="16932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200" i="1">
                <a:solidFill>
                  <a:schemeClr val="dk2"/>
                </a:solidFill>
                <a:latin typeface="Roboto"/>
                <a:ea typeface="Roboto"/>
                <a:cs typeface="Roboto"/>
                <a:sym typeface="Roboto"/>
              </a:rPr>
              <a:t>dN/dt = rN</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r = B - D = intrinsic rate of increase</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N = population size</a:t>
            </a:r>
            <a:endParaRPr sz="2200" i="1">
              <a:solidFill>
                <a:schemeClr val="dk2"/>
              </a:solidFill>
              <a:latin typeface="Roboto"/>
              <a:ea typeface="Roboto"/>
              <a:cs typeface="Roboto"/>
              <a:sym typeface="Roboto"/>
            </a:endParaRPr>
          </a:p>
        </p:txBody>
      </p:sp>
      <p:pic>
        <p:nvPicPr>
          <p:cNvPr id="860" name="Google Shape;860;p119">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61" name="Google Shape;861;p119">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65"/>
        <p:cNvGrpSpPr/>
        <p:nvPr/>
      </p:nvGrpSpPr>
      <p:grpSpPr>
        <a:xfrm>
          <a:off x="0" y="0"/>
          <a:ext cx="0" cy="0"/>
          <a:chOff x="0" y="0"/>
          <a:chExt cx="0" cy="0"/>
        </a:xfrm>
      </p:grpSpPr>
      <p:sp>
        <p:nvSpPr>
          <p:cNvPr id="866" name="Google Shape;866;p120"/>
          <p:cNvSpPr txBox="1">
            <a:spLocks noGrp="1"/>
          </p:cNvSpPr>
          <p:nvPr>
            <p:ph type="body" idx="1"/>
          </p:nvPr>
        </p:nvSpPr>
        <p:spPr>
          <a:xfrm>
            <a:off x="539825" y="2161800"/>
            <a:ext cx="81849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700"/>
              <a:t>There are 190 </a:t>
            </a:r>
            <a:r>
              <a:rPr lang="en" sz="2600">
                <a:solidFill>
                  <a:schemeClr val="dk2"/>
                </a:solidFill>
              </a:rPr>
              <a:t>elephants</a:t>
            </a:r>
            <a:r>
              <a:rPr lang="en" sz="1700"/>
              <a:t>. The population is under carrying capacity. If r = (-0.093) </a:t>
            </a:r>
            <a:r>
              <a:rPr lang="en" sz="2600">
                <a:solidFill>
                  <a:schemeClr val="dk2"/>
                </a:solidFill>
              </a:rPr>
              <a:t>elephants</a:t>
            </a:r>
            <a:r>
              <a:rPr lang="en" sz="1700"/>
              <a:t>/year, predict the population size next year. Round to the nearest whole number.</a:t>
            </a:r>
            <a:endParaRPr sz="1700"/>
          </a:p>
        </p:txBody>
      </p:sp>
      <p:sp>
        <p:nvSpPr>
          <p:cNvPr id="867" name="Google Shape;867;p120"/>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a:p>
        </p:txBody>
      </p:sp>
      <p:pic>
        <p:nvPicPr>
          <p:cNvPr id="868" name="Google Shape;868;p120"/>
          <p:cNvPicPr preferRelativeResize="0"/>
          <p:nvPr/>
        </p:nvPicPr>
        <p:blipFill>
          <a:blip r:embed="rId3">
            <a:alphaModFix/>
          </a:blip>
          <a:stretch>
            <a:fillRect/>
          </a:stretch>
        </p:blipFill>
        <p:spPr>
          <a:xfrm>
            <a:off x="1091400" y="733050"/>
            <a:ext cx="1838425" cy="1149000"/>
          </a:xfrm>
          <a:prstGeom prst="rect">
            <a:avLst/>
          </a:prstGeom>
          <a:noFill/>
          <a:ln>
            <a:noFill/>
          </a:ln>
        </p:spPr>
      </p:pic>
      <p:sp>
        <p:nvSpPr>
          <p:cNvPr id="869" name="Google Shape;869;p120"/>
          <p:cNvSpPr txBox="1"/>
          <p:nvPr/>
        </p:nvSpPr>
        <p:spPr>
          <a:xfrm>
            <a:off x="5641025" y="567600"/>
            <a:ext cx="3000000" cy="16932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200" i="1">
                <a:solidFill>
                  <a:schemeClr val="dk2"/>
                </a:solidFill>
                <a:latin typeface="Roboto"/>
                <a:ea typeface="Roboto"/>
                <a:cs typeface="Roboto"/>
                <a:sym typeface="Roboto"/>
              </a:rPr>
              <a:t>dN/dt = rN</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r = B - D = intrinsic rate of increase</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N = population size</a:t>
            </a:r>
            <a:endParaRPr sz="2200" i="1">
              <a:solidFill>
                <a:schemeClr val="dk2"/>
              </a:solidFill>
              <a:latin typeface="Roboto"/>
              <a:ea typeface="Roboto"/>
              <a:cs typeface="Roboto"/>
              <a:sym typeface="Roboto"/>
            </a:endParaRPr>
          </a:p>
        </p:txBody>
      </p:sp>
      <p:pic>
        <p:nvPicPr>
          <p:cNvPr id="870" name="Google Shape;870;p120">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71" name="Google Shape;871;p120">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20"/>
          <p:cNvSpPr txBox="1"/>
          <p:nvPr/>
        </p:nvSpPr>
        <p:spPr>
          <a:xfrm>
            <a:off x="0" y="0"/>
            <a:ext cx="1184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a:solidFill>
                  <a:srgbClr val="FF0000"/>
                </a:solidFill>
                <a:latin typeface="Roboto"/>
                <a:ea typeface="Roboto"/>
                <a:cs typeface="Roboto"/>
                <a:sym typeface="Roboto"/>
              </a:rPr>
              <a:t>#</a:t>
            </a:r>
            <a:endParaRPr sz="2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76"/>
        <p:cNvGrpSpPr/>
        <p:nvPr/>
      </p:nvGrpSpPr>
      <p:grpSpPr>
        <a:xfrm>
          <a:off x="0" y="0"/>
          <a:ext cx="0" cy="0"/>
          <a:chOff x="0" y="0"/>
          <a:chExt cx="0" cy="0"/>
        </a:xfrm>
      </p:grpSpPr>
      <p:sp>
        <p:nvSpPr>
          <p:cNvPr id="877" name="Google Shape;877;p121"/>
          <p:cNvSpPr txBox="1">
            <a:spLocks noGrp="1"/>
          </p:cNvSpPr>
          <p:nvPr>
            <p:ph type="body" idx="1"/>
          </p:nvPr>
        </p:nvSpPr>
        <p:spPr>
          <a:xfrm>
            <a:off x="301575" y="1882050"/>
            <a:ext cx="8535000" cy="1099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700">
                <a:solidFill>
                  <a:schemeClr val="dk2"/>
                </a:solidFill>
              </a:rPr>
              <a:t>There are 190 </a:t>
            </a:r>
            <a:r>
              <a:rPr lang="en" sz="2600">
                <a:solidFill>
                  <a:schemeClr val="dk2"/>
                </a:solidFill>
              </a:rPr>
              <a:t>elephants</a:t>
            </a:r>
            <a:r>
              <a:rPr lang="en" sz="1700">
                <a:solidFill>
                  <a:schemeClr val="dk2"/>
                </a:solidFill>
              </a:rPr>
              <a:t>. The population is under carrying capacity. </a:t>
            </a:r>
            <a:endParaRPr sz="1700">
              <a:solidFill>
                <a:schemeClr val="dk2"/>
              </a:solidFill>
            </a:endParaRPr>
          </a:p>
          <a:p>
            <a:pPr marL="0" lvl="0" indent="0" algn="ctr" rtl="0">
              <a:spcBef>
                <a:spcPts val="600"/>
              </a:spcBef>
              <a:spcAft>
                <a:spcPts val="0"/>
              </a:spcAft>
              <a:buNone/>
            </a:pPr>
            <a:r>
              <a:rPr lang="en" sz="1700">
                <a:solidFill>
                  <a:schemeClr val="dk2"/>
                </a:solidFill>
              </a:rPr>
              <a:t>If r = (-0.093) </a:t>
            </a:r>
            <a:r>
              <a:rPr lang="en" sz="2600">
                <a:solidFill>
                  <a:schemeClr val="dk2"/>
                </a:solidFill>
              </a:rPr>
              <a:t>elephants</a:t>
            </a:r>
            <a:r>
              <a:rPr lang="en" sz="1700">
                <a:solidFill>
                  <a:schemeClr val="dk2"/>
                </a:solidFill>
              </a:rPr>
              <a:t>/year, predict the population size next year. Round to the nearest whole number.</a:t>
            </a:r>
            <a:endParaRPr sz="1700">
              <a:solidFill>
                <a:schemeClr val="dk2"/>
              </a:solidFill>
            </a:endParaRPr>
          </a:p>
          <a:p>
            <a:pPr marL="0" lvl="0" indent="0" algn="l" rtl="0">
              <a:spcBef>
                <a:spcPts val="600"/>
              </a:spcBef>
              <a:spcAft>
                <a:spcPts val="0"/>
              </a:spcAft>
              <a:buNone/>
            </a:pPr>
            <a:endParaRPr sz="2200"/>
          </a:p>
          <a:p>
            <a:pPr marL="0" lvl="0" indent="0" algn="l" rtl="0">
              <a:spcBef>
                <a:spcPts val="600"/>
              </a:spcBef>
              <a:spcAft>
                <a:spcPts val="0"/>
              </a:spcAft>
              <a:buNone/>
            </a:pPr>
            <a:r>
              <a:rPr lang="en" sz="2200" b="1"/>
              <a:t>dN/dt = </a:t>
            </a:r>
            <a:r>
              <a:rPr lang="en" sz="2200" b="1">
                <a:solidFill>
                  <a:schemeClr val="dk2"/>
                </a:solidFill>
              </a:rPr>
              <a:t>(-0.093)190	</a:t>
            </a:r>
            <a:r>
              <a:rPr lang="en" sz="2200" b="1"/>
              <a:t>                       New population size = 172</a:t>
            </a:r>
            <a:endParaRPr sz="2200" b="1"/>
          </a:p>
          <a:p>
            <a:pPr marL="0" lvl="0" indent="0" algn="l" rtl="0">
              <a:spcBef>
                <a:spcPts val="600"/>
              </a:spcBef>
              <a:spcAft>
                <a:spcPts val="0"/>
              </a:spcAft>
              <a:buNone/>
            </a:pPr>
            <a:r>
              <a:rPr lang="en" sz="2200" b="1"/>
              <a:t>    										(190 -18 = 172)</a:t>
            </a:r>
            <a:endParaRPr sz="2200" b="1"/>
          </a:p>
          <a:p>
            <a:pPr marL="0" lvl="0" indent="0" algn="l" rtl="0">
              <a:spcBef>
                <a:spcPts val="600"/>
              </a:spcBef>
              <a:spcAft>
                <a:spcPts val="0"/>
              </a:spcAft>
              <a:buNone/>
            </a:pPr>
            <a:r>
              <a:rPr lang="en" sz="2200" b="1"/>
              <a:t>          = -17.67 or apx. -18 frogs</a:t>
            </a:r>
            <a:endParaRPr sz="2200" b="1"/>
          </a:p>
        </p:txBody>
      </p:sp>
      <p:sp>
        <p:nvSpPr>
          <p:cNvPr id="878" name="Google Shape;878;p121"/>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a:p>
        </p:txBody>
      </p:sp>
      <p:pic>
        <p:nvPicPr>
          <p:cNvPr id="879" name="Google Shape;879;p121"/>
          <p:cNvPicPr preferRelativeResize="0"/>
          <p:nvPr/>
        </p:nvPicPr>
        <p:blipFill>
          <a:blip r:embed="rId3">
            <a:alphaModFix/>
          </a:blip>
          <a:stretch>
            <a:fillRect/>
          </a:stretch>
        </p:blipFill>
        <p:spPr>
          <a:xfrm>
            <a:off x="1091400" y="733050"/>
            <a:ext cx="1838425" cy="1149000"/>
          </a:xfrm>
          <a:prstGeom prst="rect">
            <a:avLst/>
          </a:prstGeom>
          <a:noFill/>
          <a:ln>
            <a:noFill/>
          </a:ln>
        </p:spPr>
      </p:pic>
      <p:sp>
        <p:nvSpPr>
          <p:cNvPr id="880" name="Google Shape;880;p121"/>
          <p:cNvSpPr txBox="1"/>
          <p:nvPr/>
        </p:nvSpPr>
        <p:spPr>
          <a:xfrm>
            <a:off x="5423800" y="301325"/>
            <a:ext cx="3000000" cy="16932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200" i="1">
                <a:solidFill>
                  <a:schemeClr val="dk2"/>
                </a:solidFill>
                <a:latin typeface="Roboto"/>
                <a:ea typeface="Roboto"/>
                <a:cs typeface="Roboto"/>
                <a:sym typeface="Roboto"/>
              </a:rPr>
              <a:t>dN/dt = rN</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r = B - D = intrinsic rate of increase</a:t>
            </a:r>
            <a:endParaRPr sz="2200" i="1">
              <a:solidFill>
                <a:schemeClr val="dk2"/>
              </a:solidFill>
              <a:latin typeface="Roboto"/>
              <a:ea typeface="Roboto"/>
              <a:cs typeface="Roboto"/>
              <a:sym typeface="Roboto"/>
            </a:endParaRPr>
          </a:p>
          <a:p>
            <a:pPr marL="0" lvl="0" indent="0" algn="l" rtl="0">
              <a:spcBef>
                <a:spcPts val="600"/>
              </a:spcBef>
              <a:spcAft>
                <a:spcPts val="0"/>
              </a:spcAft>
              <a:buNone/>
            </a:pPr>
            <a:r>
              <a:rPr lang="en" sz="2200" i="1">
                <a:solidFill>
                  <a:schemeClr val="dk2"/>
                </a:solidFill>
                <a:latin typeface="Roboto"/>
                <a:ea typeface="Roboto"/>
                <a:cs typeface="Roboto"/>
                <a:sym typeface="Roboto"/>
              </a:rPr>
              <a:t>N = population size</a:t>
            </a:r>
            <a:endParaRPr sz="2200" i="1">
              <a:solidFill>
                <a:schemeClr val="dk2"/>
              </a:solidFill>
              <a:latin typeface="Roboto"/>
              <a:ea typeface="Roboto"/>
              <a:cs typeface="Roboto"/>
              <a:sym typeface="Roboto"/>
            </a:endParaRPr>
          </a:p>
        </p:txBody>
      </p:sp>
      <p:pic>
        <p:nvPicPr>
          <p:cNvPr id="881" name="Google Shape;881;p121">
            <a:hlinkClick r:id="rId4"/>
          </p:cNvPr>
          <p:cNvPicPr preferRelativeResize="0"/>
          <p:nvPr/>
        </p:nvPicPr>
        <p:blipFill>
          <a:blip r:embed="rId5">
            <a:alphaModFix/>
          </a:blip>
          <a:stretch>
            <a:fillRect/>
          </a:stretch>
        </p:blipFill>
        <p:spPr>
          <a:xfrm>
            <a:off x="0" y="4865400"/>
            <a:ext cx="9144000" cy="278100"/>
          </a:xfrm>
          <a:prstGeom prst="rect">
            <a:avLst/>
          </a:prstGeom>
          <a:noFill/>
          <a:ln>
            <a:noFill/>
          </a:ln>
        </p:spPr>
      </p:pic>
      <p:sp>
        <p:nvSpPr>
          <p:cNvPr id="882" name="Google Shape;882;p12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86"/>
        <p:cNvGrpSpPr/>
        <p:nvPr/>
      </p:nvGrpSpPr>
      <p:grpSpPr>
        <a:xfrm>
          <a:off x="0" y="0"/>
          <a:ext cx="0" cy="0"/>
          <a:chOff x="0" y="0"/>
          <a:chExt cx="0" cy="0"/>
        </a:xfrm>
      </p:grpSpPr>
      <p:sp>
        <p:nvSpPr>
          <p:cNvPr id="887" name="Google Shape;887;p122"/>
          <p:cNvSpPr txBox="1">
            <a:spLocks noGrp="1"/>
          </p:cNvSpPr>
          <p:nvPr>
            <p:ph type="sldNum" idx="12"/>
          </p:nvPr>
        </p:nvSpPr>
        <p:spPr>
          <a:xfrm>
            <a:off x="4345650" y="4935488"/>
            <a:ext cx="452700" cy="2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888" name="Google Shape;888;p122"/>
          <p:cNvPicPr preferRelativeResize="0"/>
          <p:nvPr/>
        </p:nvPicPr>
        <p:blipFill>
          <a:blip r:embed="rId3">
            <a:alphaModFix/>
          </a:blip>
          <a:stretch>
            <a:fillRect/>
          </a:stretch>
        </p:blipFill>
        <p:spPr>
          <a:xfrm>
            <a:off x="1143000" y="0"/>
            <a:ext cx="6580666" cy="4935500"/>
          </a:xfrm>
          <a:prstGeom prst="rect">
            <a:avLst/>
          </a:prstGeom>
          <a:noFill/>
          <a:ln>
            <a:noFill/>
          </a:ln>
        </p:spPr>
      </p:pic>
      <p:pic>
        <p:nvPicPr>
          <p:cNvPr id="889" name="Google Shape;889;p122">
            <a:hlinkClick r:id="rId4"/>
          </p:cNvPr>
          <p:cNvPicPr preferRelativeResize="0"/>
          <p:nvPr/>
        </p:nvPicPr>
        <p:blipFill>
          <a:blip r:embed="rId5">
            <a:alphaModFix/>
          </a:blip>
          <a:stretch>
            <a:fillRect/>
          </a:stretch>
        </p:blipFill>
        <p:spPr>
          <a:xfrm>
            <a:off x="0" y="4791325"/>
            <a:ext cx="9144000" cy="352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93"/>
        <p:cNvGrpSpPr/>
        <p:nvPr/>
      </p:nvGrpSpPr>
      <p:grpSpPr>
        <a:xfrm>
          <a:off x="0" y="0"/>
          <a:ext cx="0" cy="0"/>
          <a:chOff x="0" y="0"/>
          <a:chExt cx="0" cy="0"/>
        </a:xfrm>
      </p:grpSpPr>
      <p:sp>
        <p:nvSpPr>
          <p:cNvPr id="894" name="Google Shape;894;p123"/>
          <p:cNvSpPr txBox="1">
            <a:spLocks noGrp="1"/>
          </p:cNvSpPr>
          <p:nvPr>
            <p:ph type="body" idx="1"/>
          </p:nvPr>
        </p:nvSpPr>
        <p:spPr>
          <a:xfrm>
            <a:off x="267900" y="2161800"/>
            <a:ext cx="8629500" cy="81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300">
                <a:solidFill>
                  <a:schemeClr val="dk2"/>
                </a:solidFill>
              </a:rPr>
              <a:t>If rmax = 1.0 and carrying capacity (K) = 1,500, calculate the population growth rate, where population size (N) = 1,600.  What is happening to this population?</a:t>
            </a:r>
            <a:endParaRPr sz="2300"/>
          </a:p>
        </p:txBody>
      </p:sp>
      <p:sp>
        <p:nvSpPr>
          <p:cNvPr id="895" name="Google Shape;895;p123"/>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76</a:t>
            </a:fld>
            <a:endParaRPr/>
          </a:p>
        </p:txBody>
      </p:sp>
      <p:pic>
        <p:nvPicPr>
          <p:cNvPr id="896" name="Google Shape;896;p123"/>
          <p:cNvPicPr preferRelativeResize="0"/>
          <p:nvPr/>
        </p:nvPicPr>
        <p:blipFill>
          <a:blip r:embed="rId3">
            <a:alphaModFix/>
          </a:blip>
          <a:stretch>
            <a:fillRect/>
          </a:stretch>
        </p:blipFill>
        <p:spPr>
          <a:xfrm>
            <a:off x="432725" y="411675"/>
            <a:ext cx="3162825" cy="1351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00"/>
        <p:cNvGrpSpPr/>
        <p:nvPr/>
      </p:nvGrpSpPr>
      <p:grpSpPr>
        <a:xfrm>
          <a:off x="0" y="0"/>
          <a:ext cx="0" cy="0"/>
          <a:chOff x="0" y="0"/>
          <a:chExt cx="0" cy="0"/>
        </a:xfrm>
      </p:grpSpPr>
      <p:sp>
        <p:nvSpPr>
          <p:cNvPr id="901" name="Google Shape;901;p124"/>
          <p:cNvSpPr txBox="1">
            <a:spLocks noGrp="1"/>
          </p:cNvSpPr>
          <p:nvPr>
            <p:ph type="body" idx="1"/>
          </p:nvPr>
        </p:nvSpPr>
        <p:spPr>
          <a:xfrm>
            <a:off x="195450" y="2161800"/>
            <a:ext cx="8739900" cy="81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If a population of dandelions is currently 40 individuals and r</a:t>
            </a:r>
            <a:r>
              <a:rPr lang="en" sz="2100" baseline="-25000"/>
              <a:t>max</a:t>
            </a:r>
            <a:r>
              <a:rPr lang="en" sz="2100"/>
              <a:t> = 0.2 dandelions/month per capita, predict how many dandelions would be in a population the following month if the carrying capacity is 70 elephants.</a:t>
            </a:r>
            <a:endParaRPr sz="2100"/>
          </a:p>
        </p:txBody>
      </p:sp>
      <p:sp>
        <p:nvSpPr>
          <p:cNvPr id="902" name="Google Shape;902;p124"/>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77</a:t>
            </a:fld>
            <a:endParaRPr/>
          </a:p>
        </p:txBody>
      </p:sp>
      <p:pic>
        <p:nvPicPr>
          <p:cNvPr id="903" name="Google Shape;903;p124"/>
          <p:cNvPicPr preferRelativeResize="0"/>
          <p:nvPr/>
        </p:nvPicPr>
        <p:blipFill>
          <a:blip r:embed="rId3">
            <a:alphaModFix/>
          </a:blip>
          <a:stretch>
            <a:fillRect/>
          </a:stretch>
        </p:blipFill>
        <p:spPr>
          <a:xfrm>
            <a:off x="432725" y="411675"/>
            <a:ext cx="3162825" cy="1351250"/>
          </a:xfrm>
          <a:prstGeom prst="rect">
            <a:avLst/>
          </a:prstGeom>
          <a:noFill/>
          <a:ln>
            <a:noFill/>
          </a:ln>
        </p:spPr>
      </p:pic>
      <p:pic>
        <p:nvPicPr>
          <p:cNvPr id="904" name="Google Shape;904;p124">
            <a:hlinkClick r:id="rId4"/>
          </p:cNvPr>
          <p:cNvPicPr preferRelativeResize="0"/>
          <p:nvPr/>
        </p:nvPicPr>
        <p:blipFill>
          <a:blip r:embed="rId5">
            <a:alphaModFix/>
          </a:blip>
          <a:stretch>
            <a:fillRect/>
          </a:stretch>
        </p:blipFill>
        <p:spPr>
          <a:xfrm>
            <a:off x="0" y="4791325"/>
            <a:ext cx="9144000" cy="352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08"/>
        <p:cNvGrpSpPr/>
        <p:nvPr/>
      </p:nvGrpSpPr>
      <p:grpSpPr>
        <a:xfrm>
          <a:off x="0" y="0"/>
          <a:ext cx="0" cy="0"/>
          <a:chOff x="0" y="0"/>
          <a:chExt cx="0" cy="0"/>
        </a:xfrm>
      </p:grpSpPr>
      <p:sp>
        <p:nvSpPr>
          <p:cNvPr id="909" name="Google Shape;909;p125"/>
          <p:cNvSpPr txBox="1">
            <a:spLocks noGrp="1"/>
          </p:cNvSpPr>
          <p:nvPr>
            <p:ph type="body" idx="1"/>
          </p:nvPr>
        </p:nvSpPr>
        <p:spPr>
          <a:xfrm>
            <a:off x="245500" y="1887588"/>
            <a:ext cx="8626200" cy="264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solidFill>
                  <a:schemeClr val="dk2"/>
                </a:solidFill>
              </a:rPr>
              <a:t>If a population of dandelions is currently 40 individuals and r</a:t>
            </a:r>
            <a:r>
              <a:rPr lang="en" sz="2100" baseline="-25000">
                <a:solidFill>
                  <a:schemeClr val="dk2"/>
                </a:solidFill>
              </a:rPr>
              <a:t>max</a:t>
            </a:r>
            <a:r>
              <a:rPr lang="en" sz="2100">
                <a:solidFill>
                  <a:schemeClr val="dk2"/>
                </a:solidFill>
              </a:rPr>
              <a:t> = 0.2 dandelions/month per capita, predict how many dandelions would be in a population the following month if the carrying capacity is 70 elephants.</a:t>
            </a:r>
            <a:endParaRPr sz="2400"/>
          </a:p>
          <a:p>
            <a:pPr marL="457200" lvl="0" indent="457200" algn="l" rtl="0">
              <a:spcBef>
                <a:spcPts val="600"/>
              </a:spcBef>
              <a:spcAft>
                <a:spcPts val="0"/>
              </a:spcAft>
              <a:buNone/>
            </a:pPr>
            <a:r>
              <a:rPr lang="en" sz="2100" b="1"/>
              <a:t>dN/dt = 0.2(40)(70-40/70)</a:t>
            </a:r>
            <a:endParaRPr sz="2100" b="1"/>
          </a:p>
          <a:p>
            <a:pPr marL="0" lvl="0" indent="0" algn="l" rtl="0">
              <a:spcBef>
                <a:spcPts val="600"/>
              </a:spcBef>
              <a:spcAft>
                <a:spcPts val="0"/>
              </a:spcAft>
              <a:buNone/>
            </a:pPr>
            <a:r>
              <a:rPr lang="en" sz="2100" b="1"/>
              <a:t>           		    = 8(0.43)</a:t>
            </a:r>
            <a:endParaRPr sz="2100" b="1"/>
          </a:p>
          <a:p>
            <a:pPr marL="0" lvl="0" indent="0" algn="l" rtl="0">
              <a:spcBef>
                <a:spcPts val="600"/>
              </a:spcBef>
              <a:spcAft>
                <a:spcPts val="0"/>
              </a:spcAft>
              <a:buNone/>
            </a:pPr>
            <a:r>
              <a:rPr lang="en" sz="2100" b="1"/>
              <a:t>           		   = 3.44 apx. 3, population increasing to 43 </a:t>
            </a:r>
            <a:endParaRPr/>
          </a:p>
        </p:txBody>
      </p:sp>
      <p:sp>
        <p:nvSpPr>
          <p:cNvPr id="910" name="Google Shape;910;p125"/>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78</a:t>
            </a:fld>
            <a:endParaRPr/>
          </a:p>
        </p:txBody>
      </p:sp>
      <p:pic>
        <p:nvPicPr>
          <p:cNvPr id="911" name="Google Shape;911;p125"/>
          <p:cNvPicPr preferRelativeResize="0"/>
          <p:nvPr/>
        </p:nvPicPr>
        <p:blipFill>
          <a:blip r:embed="rId3">
            <a:alphaModFix/>
          </a:blip>
          <a:stretch>
            <a:fillRect/>
          </a:stretch>
        </p:blipFill>
        <p:spPr>
          <a:xfrm>
            <a:off x="432725" y="411675"/>
            <a:ext cx="3162825" cy="1351250"/>
          </a:xfrm>
          <a:prstGeom prst="rect">
            <a:avLst/>
          </a:prstGeom>
          <a:noFill/>
          <a:ln>
            <a:noFill/>
          </a:ln>
        </p:spPr>
      </p:pic>
      <p:pic>
        <p:nvPicPr>
          <p:cNvPr id="912" name="Google Shape;912;p125">
            <a:hlinkClick r:id="rId4"/>
          </p:cNvPr>
          <p:cNvPicPr preferRelativeResize="0"/>
          <p:nvPr/>
        </p:nvPicPr>
        <p:blipFill>
          <a:blip r:embed="rId5">
            <a:alphaModFix/>
          </a:blip>
          <a:stretch>
            <a:fillRect/>
          </a:stretch>
        </p:blipFill>
        <p:spPr>
          <a:xfrm>
            <a:off x="0" y="4791325"/>
            <a:ext cx="9144000" cy="352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916"/>
        <p:cNvGrpSpPr/>
        <p:nvPr/>
      </p:nvGrpSpPr>
      <p:grpSpPr>
        <a:xfrm>
          <a:off x="0" y="0"/>
          <a:ext cx="0" cy="0"/>
          <a:chOff x="0" y="0"/>
          <a:chExt cx="0" cy="0"/>
        </a:xfrm>
      </p:grpSpPr>
      <p:sp>
        <p:nvSpPr>
          <p:cNvPr id="917" name="Google Shape;917;p126"/>
          <p:cNvSpPr txBox="1">
            <a:spLocks noGrp="1"/>
          </p:cNvSpPr>
          <p:nvPr>
            <p:ph type="title"/>
          </p:nvPr>
        </p:nvSpPr>
        <p:spPr>
          <a:xfrm>
            <a:off x="0" y="40750"/>
            <a:ext cx="8999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4A86E8"/>
                </a:solidFill>
              </a:rPr>
              <a:t>A lion kills and eats an elephant. Cellular respiration begins.</a:t>
            </a:r>
            <a:endParaRPr>
              <a:solidFill>
                <a:srgbClr val="4A86E8"/>
              </a:solidFill>
            </a:endParaRPr>
          </a:p>
          <a:p>
            <a:pPr marL="0" lvl="0" indent="0" algn="l" rtl="0">
              <a:spcBef>
                <a:spcPts val="0"/>
              </a:spcBef>
              <a:spcAft>
                <a:spcPts val="0"/>
              </a:spcAft>
              <a:buNone/>
            </a:pPr>
            <a:r>
              <a:rPr lang="en">
                <a:solidFill>
                  <a:srgbClr val="4A86E8"/>
                </a:solidFill>
              </a:rPr>
              <a:t>Say steps out loud as you move your finger across screen (right/left brain). </a:t>
            </a:r>
            <a:r>
              <a:rPr lang="en" sz="2000">
                <a:solidFill>
                  <a:srgbClr val="4A86E8"/>
                </a:solidFill>
              </a:rPr>
              <a:t>How is ATP made in glycolysis, Krebs, and ETC?</a:t>
            </a:r>
            <a:endParaRPr>
              <a:solidFill>
                <a:srgbClr val="4A86E8"/>
              </a:solidFill>
            </a:endParaRPr>
          </a:p>
          <a:p>
            <a:pPr marL="0" lvl="0" indent="0" algn="l" rtl="0">
              <a:spcBef>
                <a:spcPts val="0"/>
              </a:spcBef>
              <a:spcAft>
                <a:spcPts val="0"/>
              </a:spcAft>
              <a:buNone/>
            </a:pPr>
            <a:endParaRPr/>
          </a:p>
        </p:txBody>
      </p:sp>
      <p:sp>
        <p:nvSpPr>
          <p:cNvPr id="918" name="Google Shape;918;p126"/>
          <p:cNvSpPr txBox="1">
            <a:spLocks noGrp="1"/>
          </p:cNvSpPr>
          <p:nvPr>
            <p:ph type="body" idx="1"/>
          </p:nvPr>
        </p:nvSpPr>
        <p:spPr>
          <a:xfrm>
            <a:off x="6183300" y="1790450"/>
            <a:ext cx="2649000" cy="2778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19" name="Google Shape;919;p126"/>
          <p:cNvPicPr preferRelativeResize="0"/>
          <p:nvPr/>
        </p:nvPicPr>
        <p:blipFill>
          <a:blip r:embed="rId3">
            <a:alphaModFix/>
          </a:blip>
          <a:stretch>
            <a:fillRect/>
          </a:stretch>
        </p:blipFill>
        <p:spPr>
          <a:xfrm>
            <a:off x="-9" y="1351300"/>
            <a:ext cx="6076433" cy="3416400"/>
          </a:xfrm>
          <a:prstGeom prst="rect">
            <a:avLst/>
          </a:prstGeom>
          <a:noFill/>
          <a:ln>
            <a:noFill/>
          </a:ln>
        </p:spPr>
      </p:pic>
      <p:pic>
        <p:nvPicPr>
          <p:cNvPr id="920" name="Google Shape;920;p126"/>
          <p:cNvPicPr preferRelativeResize="0"/>
          <p:nvPr/>
        </p:nvPicPr>
        <p:blipFill>
          <a:blip r:embed="rId4">
            <a:alphaModFix/>
          </a:blip>
          <a:stretch>
            <a:fillRect/>
          </a:stretch>
        </p:blipFill>
        <p:spPr>
          <a:xfrm>
            <a:off x="8015052" y="853527"/>
            <a:ext cx="1128950" cy="836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5"/>
          <p:cNvSpPr txBox="1">
            <a:spLocks noGrp="1"/>
          </p:cNvSpPr>
          <p:nvPr>
            <p:ph type="title"/>
          </p:nvPr>
        </p:nvSpPr>
        <p:spPr>
          <a:xfrm>
            <a:off x="254775" y="192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highlight>
                <a:srgbClr val="FFFF00"/>
              </a:highlight>
            </a:endParaRPr>
          </a:p>
          <a:p>
            <a:pPr marL="0" lvl="0" indent="0" algn="l" rtl="0">
              <a:spcBef>
                <a:spcPts val="0"/>
              </a:spcBef>
              <a:spcAft>
                <a:spcPts val="0"/>
              </a:spcAft>
              <a:buNone/>
            </a:pPr>
            <a:r>
              <a:rPr lang="en"/>
              <a:t>Flow of Energy in Ecosystems</a:t>
            </a:r>
            <a:endParaRPr/>
          </a:p>
        </p:txBody>
      </p:sp>
      <p:sp>
        <p:nvSpPr>
          <p:cNvPr id="296" name="Google Shape;296;p55"/>
          <p:cNvSpPr txBox="1">
            <a:spLocks noGrp="1"/>
          </p:cNvSpPr>
          <p:nvPr>
            <p:ph type="body" idx="1"/>
          </p:nvPr>
        </p:nvSpPr>
        <p:spPr>
          <a:xfrm>
            <a:off x="311700" y="1152475"/>
            <a:ext cx="3852000" cy="3416400"/>
          </a:xfrm>
          <a:prstGeom prst="rect">
            <a:avLst/>
          </a:prstGeom>
        </p:spPr>
        <p:txBody>
          <a:bodyPr spcFirstLastPara="1" wrap="square" lIns="91425" tIns="91425" rIns="91425" bIns="91425" anchor="t" anchorCtr="0">
            <a:normAutofit fontScale="77500" lnSpcReduction="20000"/>
          </a:bodyPr>
          <a:lstStyle/>
          <a:p>
            <a:pPr marL="457200" lvl="0" indent="-317182" algn="l" rtl="0">
              <a:spcBef>
                <a:spcPts val="0"/>
              </a:spcBef>
              <a:spcAft>
                <a:spcPts val="0"/>
              </a:spcAft>
              <a:buSzPct val="100000"/>
              <a:buChar char="●"/>
            </a:pPr>
            <a:r>
              <a:rPr lang="en"/>
              <a:t>A </a:t>
            </a:r>
            <a:r>
              <a:rPr lang="en" b="1"/>
              <a:t>food web</a:t>
            </a:r>
            <a:r>
              <a:rPr lang="en"/>
              <a:t> shows feeding relationships among organisms</a:t>
            </a:r>
            <a:endParaRPr/>
          </a:p>
          <a:p>
            <a:pPr marL="457200" lvl="0" indent="-317182" algn="l" rtl="0">
              <a:spcBef>
                <a:spcPts val="0"/>
              </a:spcBef>
              <a:spcAft>
                <a:spcPts val="0"/>
              </a:spcAft>
              <a:buSzPct val="100000"/>
              <a:buChar char="●"/>
            </a:pPr>
            <a:r>
              <a:rPr lang="en"/>
              <a:t>Arrow means “gives its energy to”</a:t>
            </a:r>
            <a:endParaRPr/>
          </a:p>
          <a:p>
            <a:pPr marL="0" lvl="0" indent="0" algn="l" rtl="0">
              <a:spcBef>
                <a:spcPts val="1200"/>
              </a:spcBef>
              <a:spcAft>
                <a:spcPts val="0"/>
              </a:spcAft>
              <a:buNone/>
            </a:pPr>
            <a:endParaRPr/>
          </a:p>
          <a:p>
            <a:pPr marL="0" lvl="0" indent="0" algn="l" rtl="0">
              <a:spcBef>
                <a:spcPts val="1200"/>
              </a:spcBef>
              <a:spcAft>
                <a:spcPts val="0"/>
              </a:spcAft>
              <a:buNone/>
            </a:pPr>
            <a:r>
              <a:rPr lang="en"/>
              <a:t>Who does the rat gives its energy to?</a:t>
            </a:r>
            <a:endParaRPr/>
          </a:p>
          <a:p>
            <a:pPr marL="0" lvl="0" indent="0" algn="l" rtl="0">
              <a:spcBef>
                <a:spcPts val="1200"/>
              </a:spcBef>
              <a:spcAft>
                <a:spcPts val="0"/>
              </a:spcAft>
              <a:buNone/>
            </a:pPr>
            <a:endParaRPr>
              <a:highlight>
                <a:srgbClr val="FFFF00"/>
              </a:highlight>
            </a:endParaRPr>
          </a:p>
          <a:p>
            <a:pPr marL="0" lvl="0" indent="0" algn="l" rtl="0">
              <a:spcBef>
                <a:spcPts val="1200"/>
              </a:spcBef>
              <a:spcAft>
                <a:spcPts val="0"/>
              </a:spcAft>
              <a:buClr>
                <a:schemeClr val="dk1"/>
              </a:buClr>
              <a:buSzPct val="61111"/>
              <a:buFont typeface="Arial"/>
              <a:buNone/>
            </a:pPr>
            <a:r>
              <a:rPr lang="en"/>
              <a:t>Who does the fruit fly gives its energy to?</a:t>
            </a:r>
            <a:endParaRPr/>
          </a:p>
          <a:p>
            <a:pPr marL="0" lvl="0" indent="0" algn="l" rtl="0">
              <a:spcBef>
                <a:spcPts val="1200"/>
              </a:spcBef>
              <a:spcAft>
                <a:spcPts val="0"/>
              </a:spcAft>
              <a:buClr>
                <a:schemeClr val="dk1"/>
              </a:buClr>
              <a:buSzPct val="61111"/>
              <a:buFont typeface="Arial"/>
              <a:buNone/>
            </a:pPr>
            <a:endParaRPr>
              <a:highlight>
                <a:srgbClr val="FFFF00"/>
              </a:highlight>
            </a:endParaRPr>
          </a:p>
          <a:p>
            <a:pPr marL="0" lvl="0" indent="0" algn="l" rtl="0">
              <a:spcBef>
                <a:spcPts val="1200"/>
              </a:spcBef>
              <a:spcAft>
                <a:spcPts val="0"/>
              </a:spcAft>
              <a:buNone/>
            </a:pPr>
            <a:endParaRPr>
              <a:highlight>
                <a:srgbClr val="FFFF00"/>
              </a:highlight>
            </a:endParaRPr>
          </a:p>
          <a:p>
            <a:pPr marL="457200" lvl="0" indent="0" algn="l" rtl="0">
              <a:spcBef>
                <a:spcPts val="1200"/>
              </a:spcBef>
              <a:spcAft>
                <a:spcPts val="1200"/>
              </a:spcAft>
              <a:buNone/>
            </a:pPr>
            <a:endParaRPr/>
          </a:p>
        </p:txBody>
      </p:sp>
      <p:pic>
        <p:nvPicPr>
          <p:cNvPr id="297" name="Google Shape;297;p55"/>
          <p:cNvPicPr preferRelativeResize="0"/>
          <p:nvPr/>
        </p:nvPicPr>
        <p:blipFill>
          <a:blip r:embed="rId3">
            <a:alphaModFix/>
          </a:blip>
          <a:stretch>
            <a:fillRect/>
          </a:stretch>
        </p:blipFill>
        <p:spPr>
          <a:xfrm>
            <a:off x="4714773" y="765400"/>
            <a:ext cx="3440926" cy="38882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924"/>
        <p:cNvGrpSpPr/>
        <p:nvPr/>
      </p:nvGrpSpPr>
      <p:grpSpPr>
        <a:xfrm>
          <a:off x="0" y="0"/>
          <a:ext cx="0" cy="0"/>
          <a:chOff x="0" y="0"/>
          <a:chExt cx="0" cy="0"/>
        </a:xfrm>
      </p:grpSpPr>
      <p:sp>
        <p:nvSpPr>
          <p:cNvPr id="925" name="Google Shape;925;p127"/>
          <p:cNvSpPr txBox="1">
            <a:spLocks noGrp="1"/>
          </p:cNvSpPr>
          <p:nvPr>
            <p:ph type="title"/>
          </p:nvPr>
        </p:nvSpPr>
        <p:spPr>
          <a:xfrm>
            <a:off x="176950" y="0"/>
            <a:ext cx="7838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155CC"/>
                </a:solidFill>
              </a:rPr>
              <a:t>How do elephants react to being chased?</a:t>
            </a:r>
            <a:endParaRPr>
              <a:solidFill>
                <a:srgbClr val="1155CC"/>
              </a:solidFill>
            </a:endParaRPr>
          </a:p>
          <a:p>
            <a:pPr marL="0" lvl="0" indent="0" algn="l" rtl="0">
              <a:spcBef>
                <a:spcPts val="0"/>
              </a:spcBef>
              <a:spcAft>
                <a:spcPts val="0"/>
              </a:spcAft>
              <a:buNone/>
            </a:pPr>
            <a:r>
              <a:rPr lang="en">
                <a:solidFill>
                  <a:srgbClr val="1155CC"/>
                </a:solidFill>
              </a:rPr>
              <a:t>Say steps out loud as you move your finger across screen (right/left brain)</a:t>
            </a:r>
            <a:endParaRPr>
              <a:solidFill>
                <a:srgbClr val="1155CC"/>
              </a:solidFill>
            </a:endParaRPr>
          </a:p>
          <a:p>
            <a:pPr marL="0" lvl="0" indent="0" algn="l" rtl="0">
              <a:spcBef>
                <a:spcPts val="0"/>
              </a:spcBef>
              <a:spcAft>
                <a:spcPts val="0"/>
              </a:spcAft>
              <a:buNone/>
            </a:pPr>
            <a:endParaRPr/>
          </a:p>
        </p:txBody>
      </p:sp>
      <p:pic>
        <p:nvPicPr>
          <p:cNvPr id="926" name="Google Shape;926;p127"/>
          <p:cNvPicPr preferRelativeResize="0"/>
          <p:nvPr/>
        </p:nvPicPr>
        <p:blipFill>
          <a:blip r:embed="rId3">
            <a:alphaModFix/>
          </a:blip>
          <a:stretch>
            <a:fillRect/>
          </a:stretch>
        </p:blipFill>
        <p:spPr>
          <a:xfrm>
            <a:off x="216975" y="1303349"/>
            <a:ext cx="5120175" cy="3840151"/>
          </a:xfrm>
          <a:prstGeom prst="rect">
            <a:avLst/>
          </a:prstGeom>
          <a:noFill/>
          <a:ln>
            <a:noFill/>
          </a:ln>
        </p:spPr>
      </p:pic>
      <p:pic>
        <p:nvPicPr>
          <p:cNvPr id="927" name="Google Shape;927;p127"/>
          <p:cNvPicPr preferRelativeResize="0"/>
          <p:nvPr/>
        </p:nvPicPr>
        <p:blipFill>
          <a:blip r:embed="rId4">
            <a:alphaModFix/>
          </a:blip>
          <a:stretch>
            <a:fillRect/>
          </a:stretch>
        </p:blipFill>
        <p:spPr>
          <a:xfrm>
            <a:off x="8015052" y="2"/>
            <a:ext cx="1128950" cy="836719"/>
          </a:xfrm>
          <a:prstGeom prst="rect">
            <a:avLst/>
          </a:prstGeom>
          <a:noFill/>
          <a:ln>
            <a:noFill/>
          </a:ln>
        </p:spPr>
      </p:pic>
      <p:sp>
        <p:nvSpPr>
          <p:cNvPr id="928" name="Google Shape;928;p127"/>
          <p:cNvSpPr txBox="1"/>
          <p:nvPr/>
        </p:nvSpPr>
        <p:spPr>
          <a:xfrm>
            <a:off x="5551100" y="1785675"/>
            <a:ext cx="2406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rgbClr val="1155CC"/>
                </a:solidFill>
              </a:rPr>
              <a:t>What molecules amplify the signal?</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932"/>
        <p:cNvGrpSpPr/>
        <p:nvPr/>
      </p:nvGrpSpPr>
      <p:grpSpPr>
        <a:xfrm>
          <a:off x="0" y="0"/>
          <a:ext cx="0" cy="0"/>
          <a:chOff x="0" y="0"/>
          <a:chExt cx="0" cy="0"/>
        </a:xfrm>
      </p:grpSpPr>
      <p:sp>
        <p:nvSpPr>
          <p:cNvPr id="933" name="Google Shape;933;p128"/>
          <p:cNvSpPr txBox="1">
            <a:spLocks noGrp="1"/>
          </p:cNvSpPr>
          <p:nvPr>
            <p:ph type="ctrTitle"/>
          </p:nvPr>
        </p:nvSpPr>
        <p:spPr>
          <a:xfrm>
            <a:off x="263172" y="133175"/>
            <a:ext cx="7470300" cy="205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None/>
            </a:pPr>
            <a:endParaRPr sz="688">
              <a:solidFill>
                <a:srgbClr val="38761D"/>
              </a:solidFill>
            </a:endParaRPr>
          </a:p>
          <a:p>
            <a:pPr marL="0" lvl="0" indent="0" algn="l" rtl="0">
              <a:lnSpc>
                <a:spcPct val="115000"/>
              </a:lnSpc>
              <a:spcBef>
                <a:spcPts val="1200"/>
              </a:spcBef>
              <a:spcAft>
                <a:spcPts val="0"/>
              </a:spcAft>
              <a:buNone/>
            </a:pPr>
            <a:r>
              <a:rPr lang="en" sz="3300">
                <a:solidFill>
                  <a:srgbClr val="38761D"/>
                </a:solidFill>
              </a:rPr>
              <a:t>Elephants of South Africa</a:t>
            </a:r>
            <a:endParaRPr sz="3300">
              <a:solidFill>
                <a:srgbClr val="38761D"/>
              </a:solidFill>
            </a:endParaRPr>
          </a:p>
          <a:p>
            <a:pPr marL="0" lvl="0" indent="0" algn="l" rtl="0">
              <a:lnSpc>
                <a:spcPct val="115000"/>
              </a:lnSpc>
              <a:spcBef>
                <a:spcPts val="1200"/>
              </a:spcBef>
              <a:spcAft>
                <a:spcPts val="0"/>
              </a:spcAft>
              <a:buNone/>
            </a:pPr>
            <a:endParaRPr sz="688">
              <a:solidFill>
                <a:srgbClr val="38761D"/>
              </a:solidFill>
            </a:endParaRPr>
          </a:p>
          <a:p>
            <a:pPr marL="0" lvl="0" indent="0" algn="l" rtl="0">
              <a:lnSpc>
                <a:spcPct val="115000"/>
              </a:lnSpc>
              <a:spcBef>
                <a:spcPts val="1200"/>
              </a:spcBef>
              <a:spcAft>
                <a:spcPts val="1200"/>
              </a:spcAft>
              <a:buNone/>
            </a:pPr>
            <a:endParaRPr/>
          </a:p>
        </p:txBody>
      </p:sp>
      <p:sp>
        <p:nvSpPr>
          <p:cNvPr id="934" name="Google Shape;934;p128"/>
          <p:cNvSpPr txBox="1">
            <a:spLocks noGrp="1"/>
          </p:cNvSpPr>
          <p:nvPr>
            <p:ph type="subTitle" idx="1"/>
          </p:nvPr>
        </p:nvSpPr>
        <p:spPr>
          <a:xfrm>
            <a:off x="1340425" y="1049550"/>
            <a:ext cx="3403200" cy="14316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a:t>https://www.krugerpark.co.za/africa_elephant.html#:~:text=In%20South%20Africa%20the%20Addo,at%2040%20locations%20to%20date.</a:t>
            </a:r>
            <a:endParaRPr/>
          </a:p>
        </p:txBody>
      </p:sp>
      <p:pic>
        <p:nvPicPr>
          <p:cNvPr id="935" name="Google Shape;935;p128"/>
          <p:cNvPicPr preferRelativeResize="0"/>
          <p:nvPr/>
        </p:nvPicPr>
        <p:blipFill>
          <a:blip r:embed="rId3">
            <a:alphaModFix/>
          </a:blip>
          <a:stretch>
            <a:fillRect/>
          </a:stretch>
        </p:blipFill>
        <p:spPr>
          <a:xfrm>
            <a:off x="4954925" y="1410725"/>
            <a:ext cx="3990624" cy="3489726"/>
          </a:xfrm>
          <a:prstGeom prst="rect">
            <a:avLst/>
          </a:prstGeom>
          <a:noFill/>
          <a:ln>
            <a:noFill/>
          </a:ln>
        </p:spPr>
      </p:pic>
      <p:pic>
        <p:nvPicPr>
          <p:cNvPr id="936" name="Google Shape;936;p128"/>
          <p:cNvPicPr preferRelativeResize="0"/>
          <p:nvPr/>
        </p:nvPicPr>
        <p:blipFill>
          <a:blip r:embed="rId4">
            <a:alphaModFix/>
          </a:blip>
          <a:stretch>
            <a:fillRect/>
          </a:stretch>
        </p:blipFill>
        <p:spPr>
          <a:xfrm>
            <a:off x="3299138" y="3333750"/>
            <a:ext cx="1495425" cy="1809750"/>
          </a:xfrm>
          <a:prstGeom prst="rect">
            <a:avLst/>
          </a:prstGeom>
          <a:noFill/>
          <a:ln>
            <a:noFill/>
          </a:ln>
        </p:spPr>
      </p:pic>
      <p:pic>
        <p:nvPicPr>
          <p:cNvPr id="937" name="Google Shape;937;p128" descr="Audria Dennen addresses the difficulties elephant populations face as a result of human influence and explores our options in dealing with these problems.&#10;&#10;Do you have aspirations of breaking into the world of wildlife film-making? Take a minute to research our wildlife film-making training program set in the heart of Africa.  &#10;http://www.africa-media.org/internship/wildlife-film-making-training/" title="The Elephant Population Problem">
            <a:hlinkClick r:id="rId5"/>
          </p:cNvPr>
          <p:cNvPicPr preferRelativeResize="0"/>
          <p:nvPr/>
        </p:nvPicPr>
        <p:blipFill>
          <a:blip r:embed="rId6">
            <a:alphaModFix/>
          </a:blip>
          <a:stretch>
            <a:fillRect/>
          </a:stretch>
        </p:blipFill>
        <p:spPr>
          <a:xfrm>
            <a:off x="217600" y="2571750"/>
            <a:ext cx="2736800" cy="2052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689EE1"/>
        </a:solidFill>
        <a:effectLst/>
      </p:bgPr>
    </p:bg>
    <p:spTree>
      <p:nvGrpSpPr>
        <p:cNvPr id="1" name="Shape 941"/>
        <p:cNvGrpSpPr/>
        <p:nvPr/>
      </p:nvGrpSpPr>
      <p:grpSpPr>
        <a:xfrm>
          <a:off x="0" y="0"/>
          <a:ext cx="0" cy="0"/>
          <a:chOff x="0" y="0"/>
          <a:chExt cx="0" cy="0"/>
        </a:xfrm>
      </p:grpSpPr>
      <p:sp>
        <p:nvSpPr>
          <p:cNvPr id="942" name="Google Shape;942;p129"/>
          <p:cNvSpPr txBox="1">
            <a:spLocks noGrp="1"/>
          </p:cNvSpPr>
          <p:nvPr>
            <p:ph type="ctrTitle"/>
          </p:nvPr>
        </p:nvSpPr>
        <p:spPr>
          <a:xfrm>
            <a:off x="129158" y="20513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80">
                <a:solidFill>
                  <a:srgbClr val="22228B"/>
                </a:solidFill>
              </a:rPr>
              <a:t>This is Part 4 of the Elephant Slides. </a:t>
            </a:r>
            <a:endParaRPr sz="3680">
              <a:solidFill>
                <a:srgbClr val="22228B"/>
              </a:solidFill>
            </a:endParaRPr>
          </a:p>
          <a:p>
            <a:pPr marL="0" lvl="0" indent="0" algn="ctr" rtl="0">
              <a:spcBef>
                <a:spcPts val="0"/>
              </a:spcBef>
              <a:spcAft>
                <a:spcPts val="0"/>
              </a:spcAft>
              <a:buSzPts val="990"/>
              <a:buNone/>
            </a:pPr>
            <a:r>
              <a:rPr lang="en" sz="3580">
                <a:solidFill>
                  <a:srgbClr val="22228B"/>
                </a:solidFill>
              </a:rPr>
              <a:t>Please do these at your own pace, filling in </a:t>
            </a:r>
            <a:r>
              <a:rPr lang="en" sz="3580">
                <a:solidFill>
                  <a:srgbClr val="22228B"/>
                </a:solidFill>
                <a:highlight>
                  <a:srgbClr val="FFFF00"/>
                </a:highlight>
              </a:rPr>
              <a:t>highlighted </a:t>
            </a:r>
            <a:r>
              <a:rPr lang="en" sz="3580">
                <a:solidFill>
                  <a:srgbClr val="22228B"/>
                </a:solidFill>
              </a:rPr>
              <a:t>portions on most slides</a:t>
            </a:r>
            <a:endParaRPr sz="3580">
              <a:solidFill>
                <a:srgbClr val="22228B"/>
              </a:solidFill>
            </a:endParaRPr>
          </a:p>
          <a:p>
            <a:pPr marL="0" lvl="0" indent="0" algn="ctr" rtl="0">
              <a:spcBef>
                <a:spcPts val="0"/>
              </a:spcBef>
              <a:spcAft>
                <a:spcPts val="0"/>
              </a:spcAft>
              <a:buSzPts val="990"/>
              <a:buNone/>
            </a:pPr>
            <a:endParaRPr sz="3580">
              <a:solidFill>
                <a:srgbClr val="22228B"/>
              </a:solidFill>
            </a:endParaRPr>
          </a:p>
          <a:p>
            <a:pPr marL="0" lvl="0" indent="0" algn="ctr" rtl="0">
              <a:spcBef>
                <a:spcPts val="0"/>
              </a:spcBef>
              <a:spcAft>
                <a:spcPts val="0"/>
              </a:spcAft>
              <a:buSzPts val="990"/>
              <a:buNone/>
            </a:pPr>
            <a:r>
              <a:rPr lang="en" sz="3580">
                <a:solidFill>
                  <a:srgbClr val="22228B"/>
                </a:solidFill>
              </a:rPr>
              <a:t>Thanks for your hard work on slides </a:t>
            </a:r>
            <a:endParaRPr sz="3580">
              <a:solidFill>
                <a:srgbClr val="22228B"/>
              </a:solidFill>
            </a:endParaRPr>
          </a:p>
        </p:txBody>
      </p:sp>
      <p:sp>
        <p:nvSpPr>
          <p:cNvPr id="943" name="Google Shape;943;p129"/>
          <p:cNvSpPr txBox="1">
            <a:spLocks noGrp="1"/>
          </p:cNvSpPr>
          <p:nvPr>
            <p:ph type="subTitle" idx="1"/>
          </p:nvPr>
        </p:nvSpPr>
        <p:spPr>
          <a:xfrm>
            <a:off x="0" y="-185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
                                        </p:tgtEl>
                                        <p:attrNameLst>
                                          <p:attrName>style.visibility</p:attrName>
                                        </p:attrNameLst>
                                      </p:cBhvr>
                                      <p:to>
                                        <p:strVal val="visible"/>
                                      </p:to>
                                    </p:set>
                                    <p:animEffect transition="in" filter="fade">
                                      <p:cBhvr>
                                        <p:cTn id="7" dur="1000"/>
                                        <p:tgtEl>
                                          <p:spTgt spid="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Worksheet 4--in progress</a:t>
            </a:r>
            <a:endParaRPr/>
          </a:p>
        </p:txBody>
      </p:sp>
      <p:sp>
        <p:nvSpPr>
          <p:cNvPr id="949" name="Google Shape;949;p1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Design an elephant reserve--in progress</a:t>
            </a:r>
            <a:endParaRPr/>
          </a:p>
        </p:txBody>
      </p:sp>
      <p:sp>
        <p:nvSpPr>
          <p:cNvPr id="955" name="Google Shape;955;p1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56" name="Google Shape;956;p131"/>
          <p:cNvPicPr preferRelativeResize="0"/>
          <p:nvPr/>
        </p:nvPicPr>
        <p:blipFill>
          <a:blip r:embed="rId3">
            <a:alphaModFix/>
          </a:blip>
          <a:stretch>
            <a:fillRect/>
          </a:stretch>
        </p:blipFill>
        <p:spPr>
          <a:xfrm>
            <a:off x="0" y="229300"/>
            <a:ext cx="1578899" cy="15788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Human Impacts on elephants</a:t>
            </a:r>
            <a:endParaRPr/>
          </a:p>
        </p:txBody>
      </p:sp>
      <p:sp>
        <p:nvSpPr>
          <p:cNvPr id="962" name="Google Shape;962;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3" name="Google Shape;963;p132"/>
          <p:cNvPicPr preferRelativeResize="0"/>
          <p:nvPr/>
        </p:nvPicPr>
        <p:blipFill>
          <a:blip r:embed="rId3">
            <a:alphaModFix/>
          </a:blip>
          <a:stretch>
            <a:fillRect/>
          </a:stretch>
        </p:blipFill>
        <p:spPr>
          <a:xfrm>
            <a:off x="0" y="1763600"/>
            <a:ext cx="5345925" cy="3563950"/>
          </a:xfrm>
          <a:prstGeom prst="rect">
            <a:avLst/>
          </a:prstGeom>
          <a:noFill/>
          <a:ln>
            <a:noFill/>
          </a:ln>
        </p:spPr>
      </p:pic>
      <p:pic>
        <p:nvPicPr>
          <p:cNvPr id="964" name="Google Shape;964;p132"/>
          <p:cNvPicPr preferRelativeResize="0"/>
          <p:nvPr/>
        </p:nvPicPr>
        <p:blipFill>
          <a:blip r:embed="rId4">
            <a:alphaModFix/>
          </a:blip>
          <a:stretch>
            <a:fillRect/>
          </a:stretch>
        </p:blipFill>
        <p:spPr>
          <a:xfrm>
            <a:off x="5303375" y="326300"/>
            <a:ext cx="3406950" cy="1783800"/>
          </a:xfrm>
          <a:prstGeom prst="rect">
            <a:avLst/>
          </a:prstGeom>
          <a:noFill/>
          <a:ln>
            <a:noFill/>
          </a:ln>
        </p:spPr>
      </p:pic>
      <p:sp>
        <p:nvSpPr>
          <p:cNvPr id="965" name="Google Shape;965;p132"/>
          <p:cNvSpPr txBox="1"/>
          <p:nvPr/>
        </p:nvSpPr>
        <p:spPr>
          <a:xfrm>
            <a:off x="370950" y="3253400"/>
            <a:ext cx="79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FFFF00"/>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3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Solutions</a:t>
            </a:r>
            <a:endParaRPr/>
          </a:p>
        </p:txBody>
      </p:sp>
      <p:sp>
        <p:nvSpPr>
          <p:cNvPr id="971" name="Google Shape;971;p133"/>
          <p:cNvSpPr txBox="1">
            <a:spLocks noGrp="1"/>
          </p:cNvSpPr>
          <p:nvPr>
            <p:ph type="body" idx="1"/>
          </p:nvPr>
        </p:nvSpPr>
        <p:spPr>
          <a:xfrm>
            <a:off x="141025" y="506825"/>
            <a:ext cx="5729700" cy="4404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415" b="1">
                <a:solidFill>
                  <a:srgbClr val="202124"/>
                </a:solidFill>
                <a:highlight>
                  <a:srgbClr val="FFFFFF"/>
                </a:highlight>
              </a:rPr>
              <a:t>To get there, we need to:</a:t>
            </a:r>
            <a:endParaRPr sz="5415" b="1">
              <a:solidFill>
                <a:srgbClr val="202124"/>
              </a:solidFill>
              <a:highlight>
                <a:srgbClr val="FFFFFF"/>
              </a:highlight>
            </a:endParaRPr>
          </a:p>
          <a:p>
            <a:pPr marL="647700" marR="190500" lvl="0" indent="-314569" algn="l" rtl="0">
              <a:spcBef>
                <a:spcPts val="900"/>
              </a:spcBef>
              <a:spcAft>
                <a:spcPts val="0"/>
              </a:spcAft>
              <a:buClr>
                <a:srgbClr val="202124"/>
              </a:buClr>
              <a:buSzPct val="100000"/>
              <a:buFont typeface="Roboto"/>
              <a:buChar char="●"/>
            </a:pPr>
            <a:r>
              <a:rPr lang="en" sz="5415">
                <a:solidFill>
                  <a:srgbClr val="202124"/>
                </a:solidFill>
                <a:highlight>
                  <a:srgbClr val="FFFFFF"/>
                </a:highlight>
                <a:latin typeface="Roboto"/>
                <a:ea typeface="Roboto"/>
                <a:cs typeface="Roboto"/>
                <a:sym typeface="Roboto"/>
              </a:rPr>
              <a:t>Prevent illegal killing.</a:t>
            </a:r>
            <a:endParaRPr sz="5415">
              <a:solidFill>
                <a:srgbClr val="202124"/>
              </a:solidFill>
              <a:highlight>
                <a:srgbClr val="FFFFFF"/>
              </a:highlight>
              <a:latin typeface="Roboto"/>
              <a:ea typeface="Roboto"/>
              <a:cs typeface="Roboto"/>
              <a:sym typeface="Roboto"/>
            </a:endParaRPr>
          </a:p>
          <a:p>
            <a:pPr marL="647700" marR="190500" lvl="0" indent="-314569" algn="l" rtl="0">
              <a:spcBef>
                <a:spcPts val="0"/>
              </a:spcBef>
              <a:spcAft>
                <a:spcPts val="0"/>
              </a:spcAft>
              <a:buClr>
                <a:srgbClr val="202124"/>
              </a:buClr>
              <a:buSzPct val="100000"/>
              <a:buFont typeface="Roboto"/>
              <a:buChar char="●"/>
            </a:pPr>
            <a:r>
              <a:rPr lang="en" sz="5415">
                <a:solidFill>
                  <a:srgbClr val="202124"/>
                </a:solidFill>
                <a:highlight>
                  <a:srgbClr val="FFFFFF"/>
                </a:highlight>
                <a:latin typeface="Roboto"/>
                <a:ea typeface="Roboto"/>
                <a:cs typeface="Roboto"/>
                <a:sym typeface="Roboto"/>
              </a:rPr>
              <a:t>Protect </a:t>
            </a:r>
            <a:r>
              <a:rPr lang="en" sz="5415" b="1">
                <a:solidFill>
                  <a:srgbClr val="202124"/>
                </a:solidFill>
                <a:highlight>
                  <a:srgbClr val="FFFFFF"/>
                </a:highlight>
                <a:latin typeface="Roboto"/>
                <a:ea typeface="Roboto"/>
                <a:cs typeface="Roboto"/>
                <a:sym typeface="Roboto"/>
              </a:rPr>
              <a:t>elephant</a:t>
            </a:r>
            <a:r>
              <a:rPr lang="en" sz="5415">
                <a:solidFill>
                  <a:srgbClr val="202124"/>
                </a:solidFill>
                <a:highlight>
                  <a:srgbClr val="FFFFFF"/>
                </a:highlight>
                <a:latin typeface="Roboto"/>
                <a:ea typeface="Roboto"/>
                <a:cs typeface="Roboto"/>
                <a:sym typeface="Roboto"/>
              </a:rPr>
              <a:t> habitat.</a:t>
            </a:r>
            <a:endParaRPr sz="5415">
              <a:solidFill>
                <a:srgbClr val="202124"/>
              </a:solidFill>
              <a:highlight>
                <a:srgbClr val="FFFFFF"/>
              </a:highlight>
              <a:latin typeface="Roboto"/>
              <a:ea typeface="Roboto"/>
              <a:cs typeface="Roboto"/>
              <a:sym typeface="Roboto"/>
            </a:endParaRPr>
          </a:p>
          <a:p>
            <a:pPr marL="647700" marR="190500" lvl="0" indent="-314569" algn="l" rtl="0">
              <a:spcBef>
                <a:spcPts val="0"/>
              </a:spcBef>
              <a:spcAft>
                <a:spcPts val="0"/>
              </a:spcAft>
              <a:buClr>
                <a:srgbClr val="202124"/>
              </a:buClr>
              <a:buSzPct val="100000"/>
              <a:buFont typeface="Roboto"/>
              <a:buChar char="●"/>
            </a:pPr>
            <a:r>
              <a:rPr lang="en" sz="5415">
                <a:solidFill>
                  <a:srgbClr val="202124"/>
                </a:solidFill>
                <a:highlight>
                  <a:srgbClr val="FFFFFF"/>
                </a:highlight>
                <a:latin typeface="Roboto"/>
                <a:ea typeface="Roboto"/>
                <a:cs typeface="Roboto"/>
                <a:sym typeface="Roboto"/>
              </a:rPr>
              <a:t>Monitor </a:t>
            </a:r>
            <a:r>
              <a:rPr lang="en" sz="5415" b="1">
                <a:solidFill>
                  <a:srgbClr val="202124"/>
                </a:solidFill>
                <a:highlight>
                  <a:srgbClr val="FFFFFF"/>
                </a:highlight>
                <a:latin typeface="Roboto"/>
                <a:ea typeface="Roboto"/>
                <a:cs typeface="Roboto"/>
                <a:sym typeface="Roboto"/>
              </a:rPr>
              <a:t>elephant</a:t>
            </a:r>
            <a:r>
              <a:rPr lang="en" sz="5415">
                <a:solidFill>
                  <a:srgbClr val="202124"/>
                </a:solidFill>
                <a:highlight>
                  <a:srgbClr val="FFFFFF"/>
                </a:highlight>
                <a:latin typeface="Roboto"/>
                <a:ea typeface="Roboto"/>
                <a:cs typeface="Roboto"/>
                <a:sym typeface="Roboto"/>
              </a:rPr>
              <a:t> numbers, poaching rates, and threats to </a:t>
            </a:r>
            <a:r>
              <a:rPr lang="en" sz="5415" b="1">
                <a:solidFill>
                  <a:srgbClr val="202124"/>
                </a:solidFill>
                <a:highlight>
                  <a:srgbClr val="FFFFFF"/>
                </a:highlight>
                <a:latin typeface="Roboto"/>
                <a:ea typeface="Roboto"/>
                <a:cs typeface="Roboto"/>
                <a:sym typeface="Roboto"/>
              </a:rPr>
              <a:t>elephant</a:t>
            </a:r>
            <a:r>
              <a:rPr lang="en" sz="5415">
                <a:solidFill>
                  <a:srgbClr val="202124"/>
                </a:solidFill>
                <a:highlight>
                  <a:srgbClr val="FFFFFF"/>
                </a:highlight>
                <a:latin typeface="Roboto"/>
                <a:ea typeface="Roboto"/>
                <a:cs typeface="Roboto"/>
                <a:sym typeface="Roboto"/>
              </a:rPr>
              <a:t> habitat at key sites in Africa and Asia.</a:t>
            </a:r>
            <a:endParaRPr sz="5415">
              <a:solidFill>
                <a:srgbClr val="202124"/>
              </a:solidFill>
              <a:highlight>
                <a:srgbClr val="FFFFFF"/>
              </a:highlight>
              <a:latin typeface="Roboto"/>
              <a:ea typeface="Roboto"/>
              <a:cs typeface="Roboto"/>
              <a:sym typeface="Roboto"/>
            </a:endParaRPr>
          </a:p>
          <a:p>
            <a:pPr marL="647700" marR="190500" lvl="0" indent="-314569" algn="l" rtl="0">
              <a:spcBef>
                <a:spcPts val="0"/>
              </a:spcBef>
              <a:spcAft>
                <a:spcPts val="0"/>
              </a:spcAft>
              <a:buClr>
                <a:srgbClr val="202124"/>
              </a:buClr>
              <a:buSzPct val="100000"/>
              <a:buFont typeface="Roboto"/>
              <a:buChar char="●"/>
            </a:pPr>
            <a:r>
              <a:rPr lang="en" sz="5415">
                <a:solidFill>
                  <a:srgbClr val="202124"/>
                </a:solidFill>
                <a:highlight>
                  <a:srgbClr val="FFFFFF"/>
                </a:highlight>
                <a:latin typeface="Roboto"/>
                <a:ea typeface="Roboto"/>
                <a:cs typeface="Roboto"/>
                <a:sym typeface="Roboto"/>
              </a:rPr>
              <a:t>Reduce ivory trafficking.</a:t>
            </a:r>
            <a:endParaRPr sz="5415">
              <a:solidFill>
                <a:srgbClr val="202124"/>
              </a:solidFill>
              <a:highlight>
                <a:srgbClr val="FFFFFF"/>
              </a:highlight>
              <a:latin typeface="Roboto"/>
              <a:ea typeface="Roboto"/>
              <a:cs typeface="Roboto"/>
              <a:sym typeface="Roboto"/>
            </a:endParaRPr>
          </a:p>
          <a:p>
            <a:pPr marL="647700" marR="190500" lvl="0" indent="-314569" algn="l" rtl="0">
              <a:spcBef>
                <a:spcPts val="0"/>
              </a:spcBef>
              <a:spcAft>
                <a:spcPts val="0"/>
              </a:spcAft>
              <a:buClr>
                <a:srgbClr val="202124"/>
              </a:buClr>
              <a:buSzPct val="100000"/>
              <a:buFont typeface="Roboto"/>
              <a:buChar char="●"/>
            </a:pPr>
            <a:r>
              <a:rPr lang="en" sz="5415">
                <a:solidFill>
                  <a:srgbClr val="202124"/>
                </a:solidFill>
                <a:highlight>
                  <a:srgbClr val="FFFFFF"/>
                </a:highlight>
                <a:latin typeface="Roboto"/>
                <a:ea typeface="Roboto"/>
                <a:cs typeface="Roboto"/>
                <a:sym typeface="Roboto"/>
              </a:rPr>
              <a:t>Reduce the demand for ivory.</a:t>
            </a:r>
            <a:endParaRPr sz="5415">
              <a:solidFill>
                <a:srgbClr val="202124"/>
              </a:solidFill>
              <a:highlight>
                <a:srgbClr val="FFFFFF"/>
              </a:highlight>
              <a:latin typeface="Roboto"/>
              <a:ea typeface="Roboto"/>
              <a:cs typeface="Roboto"/>
              <a:sym typeface="Roboto"/>
            </a:endParaRPr>
          </a:p>
          <a:p>
            <a:pPr marL="0" lvl="0" indent="0" algn="l" rtl="0">
              <a:spcBef>
                <a:spcPts val="300"/>
              </a:spcBef>
              <a:spcAft>
                <a:spcPts val="0"/>
              </a:spcAft>
              <a:buNone/>
            </a:pPr>
            <a:r>
              <a:rPr lang="en" sz="3868" b="1">
                <a:solidFill>
                  <a:srgbClr val="121212"/>
                </a:solidFill>
                <a:highlight>
                  <a:srgbClr val="FFFFFF"/>
                </a:highlight>
                <a:latin typeface="Georgia"/>
                <a:ea typeface="Georgia"/>
                <a:cs typeface="Georgia"/>
                <a:sym typeface="Georgia"/>
              </a:rPr>
              <a:t>Petitioning</a:t>
            </a:r>
            <a:r>
              <a:rPr lang="en" sz="3868">
                <a:solidFill>
                  <a:srgbClr val="121212"/>
                </a:solidFill>
                <a:highlight>
                  <a:srgbClr val="FFFFFF"/>
                </a:highlight>
                <a:latin typeface="Georgia"/>
                <a:ea typeface="Georgia"/>
                <a:cs typeface="Georgia"/>
                <a:sym typeface="Georgia"/>
              </a:rPr>
              <a:t> can be a useful way to impress on politicians that there is widespread support for an issue. In the UK </a:t>
            </a:r>
            <a:r>
              <a:rPr lang="en" sz="3868" u="sng">
                <a:solidFill>
                  <a:srgbClr val="C70000"/>
                </a:solidFill>
                <a:highlight>
                  <a:srgbClr val="FFFFFF"/>
                </a:highlight>
                <a:latin typeface="Georgia"/>
                <a:ea typeface="Georgia"/>
                <a:cs typeface="Georgia"/>
                <a:sym typeface="Georgia"/>
                <a:hlinkClick r:id="rId3">
                  <a:extLst>
                    <a:ext uri="{A12FA001-AC4F-418D-AE19-62706E023703}">
                      <ahyp:hlinkClr xmlns:ahyp="http://schemas.microsoft.com/office/drawing/2018/hyperlinkcolor" val="tx"/>
                    </a:ext>
                  </a:extLst>
                </a:hlinkClick>
              </a:rPr>
              <a:t>a petition</a:t>
            </a:r>
            <a:r>
              <a:rPr lang="en" sz="3868">
                <a:solidFill>
                  <a:srgbClr val="121212"/>
                </a:solidFill>
                <a:highlight>
                  <a:srgbClr val="FFFFFF"/>
                </a:highlight>
                <a:latin typeface="Georgia"/>
                <a:ea typeface="Georgia"/>
                <a:cs typeface="Georgia"/>
                <a:sym typeface="Georgia"/>
              </a:rPr>
              <a:t> to end the domestic ivory trade got over 100,000 signatures and forced a debate in parliament.</a:t>
            </a:r>
            <a:endParaRPr sz="3868">
              <a:solidFill>
                <a:srgbClr val="121212"/>
              </a:solidFill>
              <a:highlight>
                <a:srgbClr val="FFFFFF"/>
              </a:highlight>
              <a:latin typeface="Georgia"/>
              <a:ea typeface="Georgia"/>
              <a:cs typeface="Georgia"/>
              <a:sym typeface="Georgia"/>
            </a:endParaRPr>
          </a:p>
          <a:p>
            <a:pPr marL="0" lvl="0" indent="0" algn="l" rtl="0">
              <a:spcBef>
                <a:spcPts val="1200"/>
              </a:spcBef>
              <a:spcAft>
                <a:spcPts val="0"/>
              </a:spcAft>
              <a:buNone/>
            </a:pPr>
            <a:r>
              <a:rPr lang="en" sz="3868" b="1">
                <a:solidFill>
                  <a:srgbClr val="121212"/>
                </a:solidFill>
                <a:highlight>
                  <a:srgbClr val="FFFFFF"/>
                </a:highlight>
                <a:latin typeface="Georgia"/>
                <a:ea typeface="Georgia"/>
                <a:cs typeface="Georgia"/>
                <a:sym typeface="Georgia"/>
              </a:rPr>
              <a:t>Lobbying </a:t>
            </a:r>
            <a:r>
              <a:rPr lang="en" sz="3868">
                <a:solidFill>
                  <a:srgbClr val="121212"/>
                </a:solidFill>
                <a:highlight>
                  <a:srgbClr val="FFFFFF"/>
                </a:highlight>
                <a:latin typeface="Georgia"/>
                <a:ea typeface="Georgia"/>
                <a:cs typeface="Georgia"/>
                <a:sym typeface="Georgia"/>
              </a:rPr>
              <a:t>politicians sounds like a big job; in fact politicians in many countries are very willing to listen to voters. In Canada </a:t>
            </a:r>
            <a:r>
              <a:rPr lang="en" sz="3868" u="sng">
                <a:solidFill>
                  <a:srgbClr val="C70000"/>
                </a:solidFill>
                <a:highlight>
                  <a:srgbClr val="FFFFFF"/>
                </a:highlight>
                <a:latin typeface="Georgia"/>
                <a:ea typeface="Georgia"/>
                <a:cs typeface="Georgia"/>
                <a:sym typeface="Georgia"/>
                <a:hlinkClick r:id="rId4">
                  <a:extLst>
                    <a:ext uri="{A12FA001-AC4F-418D-AE19-62706E023703}">
                      <ahyp:hlinkClr xmlns:ahyp="http://schemas.microsoft.com/office/drawing/2018/hyperlinkcolor" val="tx"/>
                    </a:ext>
                  </a:extLst>
                </a:hlinkClick>
              </a:rPr>
              <a:t>Elephanatics</a:t>
            </a:r>
            <a:r>
              <a:rPr lang="en" sz="3868">
                <a:solidFill>
                  <a:srgbClr val="121212"/>
                </a:solidFill>
                <a:highlight>
                  <a:srgbClr val="FFFFFF"/>
                </a:highlight>
                <a:latin typeface="Georgia"/>
                <a:ea typeface="Georgia"/>
                <a:cs typeface="Georgia"/>
                <a:sym typeface="Georgia"/>
              </a:rPr>
              <a:t> has been working with MP Mike Farnworth, who has now introduced a private member’s bill calling for a ban on the sale of ivory and rhino horn. Search out sympathetic politicians and then support them with petitions and letters to other MPs.</a:t>
            </a:r>
            <a:endParaRPr sz="3868">
              <a:solidFill>
                <a:srgbClr val="121212"/>
              </a:solidFill>
              <a:highlight>
                <a:srgbClr val="FFFFFF"/>
              </a:highlight>
              <a:latin typeface="Georgia"/>
              <a:ea typeface="Georgia"/>
              <a:cs typeface="Georgia"/>
              <a:sym typeface="Georgia"/>
            </a:endParaRPr>
          </a:p>
          <a:p>
            <a:pPr marL="0" lvl="0" indent="0" algn="l" rtl="0">
              <a:spcBef>
                <a:spcPts val="1200"/>
              </a:spcBef>
              <a:spcAft>
                <a:spcPts val="0"/>
              </a:spcAft>
              <a:buNone/>
            </a:pPr>
            <a:r>
              <a:rPr lang="en" sz="3868" b="1">
                <a:solidFill>
                  <a:srgbClr val="121212"/>
                </a:solidFill>
                <a:highlight>
                  <a:srgbClr val="FFFFFF"/>
                </a:highlight>
                <a:latin typeface="Georgia"/>
                <a:ea typeface="Georgia"/>
                <a:cs typeface="Georgia"/>
                <a:sym typeface="Georgia"/>
              </a:rPr>
              <a:t>Marches and demonstrations </a:t>
            </a:r>
            <a:r>
              <a:rPr lang="en" sz="3868">
                <a:solidFill>
                  <a:srgbClr val="121212"/>
                </a:solidFill>
                <a:highlight>
                  <a:srgbClr val="FFFFFF"/>
                </a:highlight>
                <a:latin typeface="Georgia"/>
                <a:ea typeface="Georgia"/>
                <a:cs typeface="Georgia"/>
                <a:sym typeface="Georgia"/>
              </a:rPr>
              <a:t>can show support for policy that will protect elephants. Groups in over 130 countries including Kenya, New Zealand and the US organised local demonstrations as part of the annual </a:t>
            </a:r>
            <a:r>
              <a:rPr lang="en" sz="3868" u="sng">
                <a:solidFill>
                  <a:srgbClr val="C70000"/>
                </a:solidFill>
                <a:highlight>
                  <a:srgbClr val="FFFFFF"/>
                </a:highlight>
                <a:latin typeface="Georgia"/>
                <a:ea typeface="Georgia"/>
                <a:cs typeface="Georgia"/>
                <a:sym typeface="Georgia"/>
                <a:hlinkClick r:id="rId5">
                  <a:extLst>
                    <a:ext uri="{A12FA001-AC4F-418D-AE19-62706E023703}">
                      <ahyp:hlinkClr xmlns:ahyp="http://schemas.microsoft.com/office/drawing/2018/hyperlinkcolor" val="tx"/>
                    </a:ext>
                  </a:extLst>
                </a:hlinkClick>
              </a:rPr>
              <a:t>Global March for Elephants and Rhinos</a:t>
            </a:r>
            <a:r>
              <a:rPr lang="en" sz="3868">
                <a:solidFill>
                  <a:srgbClr val="121212"/>
                </a:solidFill>
                <a:highlight>
                  <a:srgbClr val="FFFFFF"/>
                </a:highlight>
                <a:latin typeface="Georgia"/>
                <a:ea typeface="Georgia"/>
                <a:cs typeface="Georgia"/>
                <a:sym typeface="Georgia"/>
              </a:rPr>
              <a:t> last year.</a:t>
            </a:r>
            <a:endParaRPr sz="3868">
              <a:solidFill>
                <a:srgbClr val="121212"/>
              </a:solidFill>
              <a:highlight>
                <a:srgbClr val="FFFFFF"/>
              </a:highlight>
              <a:latin typeface="Georgia"/>
              <a:ea typeface="Georgia"/>
              <a:cs typeface="Georgia"/>
              <a:sym typeface="Georgia"/>
            </a:endParaRPr>
          </a:p>
          <a:p>
            <a:pPr marL="0" lvl="0" indent="0" algn="l" rtl="0">
              <a:spcBef>
                <a:spcPts val="1200"/>
              </a:spcBef>
              <a:spcAft>
                <a:spcPts val="0"/>
              </a:spcAft>
              <a:buNone/>
            </a:pPr>
            <a:r>
              <a:rPr lang="en" sz="3868" b="1">
                <a:solidFill>
                  <a:srgbClr val="121212"/>
                </a:solidFill>
                <a:highlight>
                  <a:srgbClr val="FFFFFF"/>
                </a:highlight>
                <a:latin typeface="Georgia"/>
                <a:ea typeface="Georgia"/>
                <a:cs typeface="Georgia"/>
                <a:sym typeface="Georgia"/>
              </a:rPr>
              <a:t>Educating</a:t>
            </a:r>
            <a:r>
              <a:rPr lang="en" sz="3868">
                <a:solidFill>
                  <a:srgbClr val="121212"/>
                </a:solidFill>
                <a:highlight>
                  <a:srgbClr val="FFFFFF"/>
                </a:highlight>
                <a:latin typeface="Georgia"/>
                <a:ea typeface="Georgia"/>
                <a:cs typeface="Georgia"/>
                <a:sym typeface="Georgia"/>
              </a:rPr>
              <a:t> people about the situation for elephants can be very effective. </a:t>
            </a:r>
            <a:r>
              <a:rPr lang="en" sz="3868" u="sng">
                <a:solidFill>
                  <a:srgbClr val="C70000"/>
                </a:solidFill>
                <a:highlight>
                  <a:srgbClr val="FFFFFF"/>
                </a:highlight>
                <a:latin typeface="Georgia"/>
                <a:ea typeface="Georgia"/>
                <a:cs typeface="Georgia"/>
                <a:sym typeface="Georgia"/>
                <a:hlinkClick r:id="rId6">
                  <a:extLst>
                    <a:ext uri="{A12FA001-AC4F-418D-AE19-62706E023703}">
                      <ahyp:hlinkClr xmlns:ahyp="http://schemas.microsoft.com/office/drawing/2018/hyperlinkcolor" val="tx"/>
                    </a:ext>
                  </a:extLst>
                </a:hlinkClick>
              </a:rPr>
              <a:t>Youth 4 African Wildlife</a:t>
            </a:r>
            <a:r>
              <a:rPr lang="en" sz="3868">
                <a:solidFill>
                  <a:srgbClr val="121212"/>
                </a:solidFill>
                <a:highlight>
                  <a:srgbClr val="FFFFFF"/>
                </a:highlight>
                <a:latin typeface="Georgia"/>
                <a:ea typeface="Georgia"/>
                <a:cs typeface="Georgia"/>
                <a:sym typeface="Georgia"/>
              </a:rPr>
              <a:t> in South Africa offers a conservation internship for young adults and also runs a great community outreach programme.</a:t>
            </a:r>
            <a:endParaRPr sz="3868">
              <a:solidFill>
                <a:srgbClr val="121212"/>
              </a:solidFill>
              <a:highlight>
                <a:srgbClr val="FFFFFF"/>
              </a:highlight>
              <a:latin typeface="Georgia"/>
              <a:ea typeface="Georgia"/>
              <a:cs typeface="Georgia"/>
              <a:sym typeface="Georgia"/>
            </a:endParaRPr>
          </a:p>
          <a:p>
            <a:pPr marL="0" lvl="0" indent="0" algn="l" rtl="0">
              <a:spcBef>
                <a:spcPts val="1200"/>
              </a:spcBef>
              <a:spcAft>
                <a:spcPts val="0"/>
              </a:spcAft>
              <a:buNone/>
            </a:pPr>
            <a:r>
              <a:rPr lang="en" sz="3868" b="1">
                <a:solidFill>
                  <a:srgbClr val="121212"/>
                </a:solidFill>
                <a:highlight>
                  <a:srgbClr val="FFFFFF"/>
                </a:highlight>
                <a:latin typeface="Georgia"/>
                <a:ea typeface="Georgia"/>
                <a:cs typeface="Georgia"/>
                <a:sym typeface="Georgia"/>
              </a:rPr>
              <a:t>Get creative</a:t>
            </a:r>
            <a:r>
              <a:rPr lang="en" sz="3868">
                <a:solidFill>
                  <a:srgbClr val="121212"/>
                </a:solidFill>
                <a:highlight>
                  <a:srgbClr val="FFFFFF"/>
                </a:highlight>
                <a:latin typeface="Georgia"/>
                <a:ea typeface="Georgia"/>
                <a:cs typeface="Georgia"/>
                <a:sym typeface="Georgia"/>
              </a:rPr>
              <a:t> A group of photographers and writers published a book (called 32 Souls, because Laotians believe that elephants and humans have 32 life spirits that guard us from misfortune and ill health) to raise money for the </a:t>
            </a:r>
            <a:r>
              <a:rPr lang="en" sz="3868" u="sng">
                <a:solidFill>
                  <a:srgbClr val="C70000"/>
                </a:solidFill>
                <a:highlight>
                  <a:srgbClr val="FFFFFF"/>
                </a:highlight>
                <a:latin typeface="Georgia"/>
                <a:ea typeface="Georgia"/>
                <a:cs typeface="Georgia"/>
                <a:sym typeface="Georgia"/>
                <a:hlinkClick r:id="rId7">
                  <a:extLst>
                    <a:ext uri="{A12FA001-AC4F-418D-AE19-62706E023703}">
                      <ahyp:hlinkClr xmlns:ahyp="http://schemas.microsoft.com/office/drawing/2018/hyperlinkcolor" val="tx"/>
                    </a:ext>
                  </a:extLst>
                </a:hlinkClick>
              </a:rPr>
              <a:t>Elephant Conservation Centre</a:t>
            </a:r>
            <a:r>
              <a:rPr lang="en" sz="3868">
                <a:solidFill>
                  <a:srgbClr val="121212"/>
                </a:solidFill>
                <a:highlight>
                  <a:srgbClr val="FFFFFF"/>
                </a:highlight>
                <a:latin typeface="Georgia"/>
                <a:ea typeface="Georgia"/>
                <a:cs typeface="Georgia"/>
                <a:sym typeface="Georgia"/>
              </a:rPr>
              <a:t> in Laos.</a:t>
            </a:r>
            <a:endParaRPr sz="3868">
              <a:solidFill>
                <a:srgbClr val="121212"/>
              </a:solidFill>
              <a:highlight>
                <a:srgbClr val="FFFFFF"/>
              </a:highlight>
              <a:latin typeface="Georgia"/>
              <a:ea typeface="Georgia"/>
              <a:cs typeface="Georgia"/>
              <a:sym typeface="Georgia"/>
            </a:endParaRPr>
          </a:p>
          <a:p>
            <a:pPr marL="0" marR="190500" lvl="0" indent="0" algn="l" rtl="0">
              <a:spcBef>
                <a:spcPts val="1200"/>
              </a:spcBef>
              <a:spcAft>
                <a:spcPts val="0"/>
              </a:spcAft>
              <a:buNone/>
            </a:pPr>
            <a:endParaRPr sz="2000">
              <a:solidFill>
                <a:srgbClr val="202124"/>
              </a:solidFill>
              <a:highlight>
                <a:srgbClr val="FFFFFF"/>
              </a:highlight>
              <a:latin typeface="Roboto"/>
              <a:ea typeface="Roboto"/>
              <a:cs typeface="Roboto"/>
              <a:sym typeface="Roboto"/>
            </a:endParaRPr>
          </a:p>
          <a:p>
            <a:pPr marL="0" lvl="0" indent="0" algn="l" rtl="0">
              <a:spcBef>
                <a:spcPts val="300"/>
              </a:spcBef>
              <a:spcAft>
                <a:spcPts val="1200"/>
              </a:spcAft>
              <a:buNone/>
            </a:pPr>
            <a:endParaRPr/>
          </a:p>
        </p:txBody>
      </p:sp>
      <p:pic>
        <p:nvPicPr>
          <p:cNvPr id="972" name="Google Shape;972;p133"/>
          <p:cNvPicPr preferRelativeResize="0"/>
          <p:nvPr/>
        </p:nvPicPr>
        <p:blipFill>
          <a:blip r:embed="rId8">
            <a:alphaModFix/>
          </a:blip>
          <a:stretch>
            <a:fillRect/>
          </a:stretch>
        </p:blipFill>
        <p:spPr>
          <a:xfrm>
            <a:off x="5961750" y="66925"/>
            <a:ext cx="3049675" cy="2329450"/>
          </a:xfrm>
          <a:prstGeom prst="rect">
            <a:avLst/>
          </a:prstGeom>
          <a:noFill/>
          <a:ln>
            <a:noFill/>
          </a:ln>
        </p:spPr>
      </p:pic>
      <p:pic>
        <p:nvPicPr>
          <p:cNvPr id="973" name="Google Shape;973;p133"/>
          <p:cNvPicPr preferRelativeResize="0"/>
          <p:nvPr/>
        </p:nvPicPr>
        <p:blipFill>
          <a:blip r:embed="rId9">
            <a:alphaModFix/>
          </a:blip>
          <a:stretch>
            <a:fillRect/>
          </a:stretch>
        </p:blipFill>
        <p:spPr>
          <a:xfrm>
            <a:off x="6409950" y="2548775"/>
            <a:ext cx="2442326" cy="24423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34"/>
          <p:cNvSpPr txBox="1">
            <a:spLocks noGrp="1"/>
          </p:cNvSpPr>
          <p:nvPr>
            <p:ph type="body" idx="1"/>
          </p:nvPr>
        </p:nvSpPr>
        <p:spPr>
          <a:xfrm>
            <a:off x="6083450" y="126775"/>
            <a:ext cx="306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solidFill>
                  <a:srgbClr val="38761D"/>
                </a:solidFill>
              </a:rPr>
              <a:t>Your goal is to determine which of the 7 populations of elephants you will represent in your conservation grant application. </a:t>
            </a:r>
            <a:endParaRPr>
              <a:solidFill>
                <a:srgbClr val="38761D"/>
              </a:solidFill>
            </a:endParaRPr>
          </a:p>
          <a:p>
            <a:pPr marL="0" lvl="0" indent="0" algn="l" rtl="0">
              <a:spcBef>
                <a:spcPts val="1200"/>
              </a:spcBef>
              <a:spcAft>
                <a:spcPts val="0"/>
              </a:spcAft>
              <a:buNone/>
            </a:pPr>
            <a:r>
              <a:rPr lang="en">
                <a:solidFill>
                  <a:srgbClr val="38761D"/>
                </a:solidFill>
              </a:rPr>
              <a:t>Populations can be found in Botswana, Jamalya, Mozambique, South Africa, Tanzania, Uganda, and Zimbabwe.</a:t>
            </a:r>
            <a:endParaRPr>
              <a:solidFill>
                <a:srgbClr val="38761D"/>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sz="2301">
                <a:solidFill>
                  <a:srgbClr val="38761D"/>
                </a:solidFill>
              </a:rPr>
              <a:t>Which do you pick to conserve?</a:t>
            </a:r>
            <a:endParaRPr sz="2301">
              <a:solidFill>
                <a:srgbClr val="38761D"/>
              </a:solidFill>
            </a:endParaRPr>
          </a:p>
          <a:p>
            <a:pPr marL="0" lvl="0" indent="0" algn="l" rtl="0">
              <a:spcBef>
                <a:spcPts val="1200"/>
              </a:spcBef>
              <a:spcAft>
                <a:spcPts val="0"/>
              </a:spcAft>
              <a:buNone/>
            </a:pPr>
            <a:r>
              <a:rPr lang="en" sz="2301">
                <a:solidFill>
                  <a:srgbClr val="38761D"/>
                </a:solidFill>
                <a:highlight>
                  <a:srgbClr val="FFFF00"/>
                </a:highlight>
              </a:rPr>
              <a:t>-</a:t>
            </a:r>
            <a:endParaRPr sz="2301">
              <a:solidFill>
                <a:srgbClr val="38761D"/>
              </a:solidFill>
              <a:highlight>
                <a:srgbClr val="FFFF00"/>
              </a:highlight>
            </a:endParaRPr>
          </a:p>
          <a:p>
            <a:pPr marL="0" lvl="0" indent="0" algn="l" rtl="0">
              <a:spcBef>
                <a:spcPts val="1200"/>
              </a:spcBef>
              <a:spcAft>
                <a:spcPts val="0"/>
              </a:spcAft>
              <a:buNone/>
            </a:pPr>
            <a:r>
              <a:rPr lang="en" sz="2301">
                <a:solidFill>
                  <a:srgbClr val="38761D"/>
                </a:solidFill>
              </a:rPr>
              <a:t>Why?</a:t>
            </a:r>
            <a:endParaRPr sz="2301">
              <a:solidFill>
                <a:srgbClr val="38761D"/>
              </a:solidFill>
            </a:endParaRPr>
          </a:p>
          <a:p>
            <a:pPr marL="0" lvl="0" indent="0" algn="l" rtl="0">
              <a:spcBef>
                <a:spcPts val="1200"/>
              </a:spcBef>
              <a:spcAft>
                <a:spcPts val="0"/>
              </a:spcAft>
              <a:buNone/>
            </a:pPr>
            <a:r>
              <a:rPr lang="en">
                <a:solidFill>
                  <a:schemeClr val="dk1"/>
                </a:solidFill>
                <a:highlight>
                  <a:srgbClr val="FFFF00"/>
                </a:highlight>
              </a:rPr>
              <a:t>-</a:t>
            </a:r>
            <a:endParaRPr>
              <a:solidFill>
                <a:schemeClr val="dk1"/>
              </a:solidFill>
              <a:highlight>
                <a:srgbClr val="FFFF00"/>
              </a:highlight>
            </a:endParaRPr>
          </a:p>
          <a:p>
            <a:pPr marL="0" lvl="0" indent="0" algn="l" rtl="0">
              <a:spcBef>
                <a:spcPts val="1200"/>
              </a:spcBef>
              <a:spcAft>
                <a:spcPts val="1200"/>
              </a:spcAft>
              <a:buNone/>
            </a:pPr>
            <a:endParaRPr/>
          </a:p>
        </p:txBody>
      </p:sp>
      <p:pic>
        <p:nvPicPr>
          <p:cNvPr id="979" name="Google Shape;979;p134"/>
          <p:cNvPicPr preferRelativeResize="0"/>
          <p:nvPr/>
        </p:nvPicPr>
        <p:blipFill>
          <a:blip r:embed="rId3">
            <a:alphaModFix/>
          </a:blip>
          <a:stretch>
            <a:fillRect/>
          </a:stretch>
        </p:blipFill>
        <p:spPr>
          <a:xfrm>
            <a:off x="153825" y="850775"/>
            <a:ext cx="5929625" cy="4292724"/>
          </a:xfrm>
          <a:prstGeom prst="rect">
            <a:avLst/>
          </a:prstGeom>
          <a:noFill/>
          <a:ln>
            <a:noFill/>
          </a:ln>
        </p:spPr>
      </p:pic>
      <p:pic>
        <p:nvPicPr>
          <p:cNvPr id="980" name="Google Shape;980;p134"/>
          <p:cNvPicPr preferRelativeResize="0"/>
          <p:nvPr/>
        </p:nvPicPr>
        <p:blipFill>
          <a:blip r:embed="rId4">
            <a:alphaModFix/>
          </a:blip>
          <a:stretch>
            <a:fillRect/>
          </a:stretch>
        </p:blipFill>
        <p:spPr>
          <a:xfrm>
            <a:off x="513225" y="44875"/>
            <a:ext cx="4860474" cy="726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984"/>
        <p:cNvGrpSpPr/>
        <p:nvPr/>
      </p:nvGrpSpPr>
      <p:grpSpPr>
        <a:xfrm>
          <a:off x="0" y="0"/>
          <a:ext cx="0" cy="0"/>
          <a:chOff x="0" y="0"/>
          <a:chExt cx="0" cy="0"/>
        </a:xfrm>
      </p:grpSpPr>
      <p:sp>
        <p:nvSpPr>
          <p:cNvPr id="985" name="Google Shape;985;p135"/>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86" name="Google Shape;986;p135"/>
          <p:cNvSpPr txBox="1">
            <a:spLocks noGrp="1"/>
          </p:cNvSpPr>
          <p:nvPr>
            <p:ph type="body" idx="1"/>
          </p:nvPr>
        </p:nvSpPr>
        <p:spPr>
          <a:xfrm>
            <a:off x="4458900" y="3129875"/>
            <a:ext cx="4227900" cy="1734300"/>
          </a:xfrm>
          <a:prstGeom prst="rect">
            <a:avLst/>
          </a:prstGeom>
        </p:spPr>
        <p:txBody>
          <a:bodyPr spcFirstLastPara="1" wrap="square" lIns="91425" tIns="45700" rIns="91425" bIns="45700" anchor="t" anchorCtr="0">
            <a:normAutofit/>
          </a:bodyPr>
          <a:lstStyle/>
          <a:p>
            <a:pPr marL="0" lvl="0" indent="0" algn="l" rtl="0">
              <a:spcBef>
                <a:spcPts val="1500"/>
              </a:spcBef>
              <a:spcAft>
                <a:spcPts val="0"/>
              </a:spcAft>
              <a:buNone/>
            </a:pPr>
            <a:r>
              <a:rPr lang="en"/>
              <a:t>Point </a:t>
            </a:r>
            <a:r>
              <a:rPr lang="en">
                <a:highlight>
                  <a:srgbClr val="FFFF00"/>
                </a:highlight>
              </a:rPr>
              <a:t>---</a:t>
            </a:r>
            <a:r>
              <a:rPr lang="en"/>
              <a:t> is the nearest ancestor</a:t>
            </a:r>
            <a:endParaRPr/>
          </a:p>
        </p:txBody>
      </p:sp>
      <p:pic>
        <p:nvPicPr>
          <p:cNvPr id="987" name="Google Shape;987;p135"/>
          <p:cNvPicPr preferRelativeResize="0"/>
          <p:nvPr/>
        </p:nvPicPr>
        <p:blipFill>
          <a:blip r:embed="rId3">
            <a:alphaModFix/>
          </a:blip>
          <a:stretch>
            <a:fillRect/>
          </a:stretch>
        </p:blipFill>
        <p:spPr>
          <a:xfrm>
            <a:off x="157250" y="142250"/>
            <a:ext cx="4178525" cy="3129875"/>
          </a:xfrm>
          <a:prstGeom prst="rect">
            <a:avLst/>
          </a:prstGeom>
          <a:noFill/>
          <a:ln>
            <a:noFill/>
          </a:ln>
        </p:spPr>
      </p:pic>
      <p:pic>
        <p:nvPicPr>
          <p:cNvPr id="988" name="Google Shape;988;p135"/>
          <p:cNvPicPr preferRelativeResize="0"/>
          <p:nvPr/>
        </p:nvPicPr>
        <p:blipFill rotWithShape="1">
          <a:blip r:embed="rId4">
            <a:alphaModFix/>
          </a:blip>
          <a:srcRect l="11460" t="15718" r="-11460" b="16059"/>
          <a:stretch/>
        </p:blipFill>
        <p:spPr>
          <a:xfrm>
            <a:off x="4140600" y="279700"/>
            <a:ext cx="5416774" cy="2771626"/>
          </a:xfrm>
          <a:prstGeom prst="rect">
            <a:avLst/>
          </a:prstGeom>
          <a:noFill/>
          <a:ln>
            <a:noFill/>
          </a:ln>
        </p:spPr>
      </p:pic>
      <p:pic>
        <p:nvPicPr>
          <p:cNvPr id="989" name="Google Shape;989;p135"/>
          <p:cNvPicPr preferRelativeResize="0"/>
          <p:nvPr/>
        </p:nvPicPr>
        <p:blipFill>
          <a:blip r:embed="rId5">
            <a:alphaModFix/>
          </a:blip>
          <a:stretch>
            <a:fillRect/>
          </a:stretch>
        </p:blipFill>
        <p:spPr>
          <a:xfrm>
            <a:off x="8119901" y="69451"/>
            <a:ext cx="923350" cy="6843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993"/>
        <p:cNvGrpSpPr/>
        <p:nvPr/>
      </p:nvGrpSpPr>
      <p:grpSpPr>
        <a:xfrm>
          <a:off x="0" y="0"/>
          <a:ext cx="0" cy="0"/>
          <a:chOff x="0" y="0"/>
          <a:chExt cx="0" cy="0"/>
        </a:xfrm>
      </p:grpSpPr>
      <p:sp>
        <p:nvSpPr>
          <p:cNvPr id="994" name="Google Shape;994;p136"/>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
                <a:solidFill>
                  <a:schemeClr val="dk1"/>
                </a:solidFill>
              </a:rPr>
              <a:t>What characters belong to the elephant?</a:t>
            </a:r>
            <a:endParaRPr>
              <a:solidFill>
                <a:schemeClr val="dk1"/>
              </a:solidFill>
            </a:endParaRPr>
          </a:p>
          <a:p>
            <a:pPr marL="0" lvl="0" indent="0" algn="l" rtl="0">
              <a:spcBef>
                <a:spcPts val="0"/>
              </a:spcBef>
              <a:spcAft>
                <a:spcPts val="0"/>
              </a:spcAft>
              <a:buNone/>
            </a:pPr>
            <a:endParaRPr/>
          </a:p>
        </p:txBody>
      </p:sp>
      <p:sp>
        <p:nvSpPr>
          <p:cNvPr id="995" name="Google Shape;995;p136"/>
          <p:cNvSpPr txBox="1">
            <a:spLocks noGrp="1"/>
          </p:cNvSpPr>
          <p:nvPr>
            <p:ph type="body" idx="1"/>
          </p:nvPr>
        </p:nvSpPr>
        <p:spPr>
          <a:xfrm>
            <a:off x="6367950" y="1200150"/>
            <a:ext cx="2318700" cy="3394500"/>
          </a:xfrm>
          <a:prstGeom prst="rect">
            <a:avLst/>
          </a:prstGeom>
        </p:spPr>
        <p:txBody>
          <a:bodyPr spcFirstLastPara="1" wrap="square" lIns="91425" tIns="45700" rIns="91425" bIns="45700" anchor="t" anchorCtr="0">
            <a:normAutofit lnSpcReduction="10000"/>
          </a:bodyPr>
          <a:lstStyle/>
          <a:p>
            <a:pPr marL="0" lvl="0" indent="0" algn="l" rtl="0">
              <a:spcBef>
                <a:spcPts val="1500"/>
              </a:spcBef>
              <a:spcAft>
                <a:spcPts val="0"/>
              </a:spcAft>
              <a:buNone/>
            </a:pPr>
            <a:r>
              <a:rPr lang="en">
                <a:highlight>
                  <a:srgbClr val="FFFF00"/>
                </a:highlight>
              </a:rPr>
              <a:t>-</a:t>
            </a:r>
            <a:endParaRPr>
              <a:highlight>
                <a:srgbClr val="FFFF00"/>
              </a:highlight>
            </a:endParaRPr>
          </a:p>
          <a:p>
            <a:pPr marL="0" lvl="0" indent="0" algn="l" rtl="0">
              <a:spcBef>
                <a:spcPts val="1500"/>
              </a:spcBef>
              <a:spcAft>
                <a:spcPts val="0"/>
              </a:spcAft>
              <a:buNone/>
            </a:pPr>
            <a:r>
              <a:rPr lang="en">
                <a:highlight>
                  <a:srgbClr val="FFFF00"/>
                </a:highlight>
              </a:rPr>
              <a:t>-</a:t>
            </a:r>
            <a:endParaRPr>
              <a:highlight>
                <a:srgbClr val="FFFF00"/>
              </a:highlight>
            </a:endParaRPr>
          </a:p>
          <a:p>
            <a:pPr marL="0" lvl="0" indent="0" algn="l" rtl="0">
              <a:spcBef>
                <a:spcPts val="1500"/>
              </a:spcBef>
              <a:spcAft>
                <a:spcPts val="0"/>
              </a:spcAft>
              <a:buNone/>
            </a:pPr>
            <a:r>
              <a:rPr lang="en">
                <a:highlight>
                  <a:srgbClr val="FFFF00"/>
                </a:highlight>
              </a:rPr>
              <a:t>-</a:t>
            </a:r>
            <a:endParaRPr>
              <a:highlight>
                <a:srgbClr val="FFFF00"/>
              </a:highlight>
            </a:endParaRPr>
          </a:p>
          <a:p>
            <a:pPr marL="0" lvl="0" indent="0" algn="l" rtl="0">
              <a:spcBef>
                <a:spcPts val="1500"/>
              </a:spcBef>
              <a:spcAft>
                <a:spcPts val="0"/>
              </a:spcAft>
              <a:buNone/>
            </a:pPr>
            <a:r>
              <a:rPr lang="en">
                <a:highlight>
                  <a:srgbClr val="FFFF00"/>
                </a:highlight>
              </a:rPr>
              <a:t>-</a:t>
            </a:r>
            <a:endParaRPr>
              <a:highlight>
                <a:srgbClr val="FFFF00"/>
              </a:highlight>
            </a:endParaRPr>
          </a:p>
          <a:p>
            <a:pPr marL="0" lvl="0" indent="0" algn="l" rtl="0">
              <a:spcBef>
                <a:spcPts val="1500"/>
              </a:spcBef>
              <a:spcAft>
                <a:spcPts val="0"/>
              </a:spcAft>
              <a:buNone/>
            </a:pPr>
            <a:endParaRPr/>
          </a:p>
        </p:txBody>
      </p:sp>
      <p:pic>
        <p:nvPicPr>
          <p:cNvPr id="996" name="Google Shape;996;p136"/>
          <p:cNvPicPr preferRelativeResize="0"/>
          <p:nvPr/>
        </p:nvPicPr>
        <p:blipFill>
          <a:blip r:embed="rId3">
            <a:alphaModFix/>
          </a:blip>
          <a:stretch>
            <a:fillRect/>
          </a:stretch>
        </p:blipFill>
        <p:spPr>
          <a:xfrm>
            <a:off x="49025" y="924175"/>
            <a:ext cx="6260651" cy="3130326"/>
          </a:xfrm>
          <a:prstGeom prst="rect">
            <a:avLst/>
          </a:prstGeom>
          <a:noFill/>
          <a:ln>
            <a:noFill/>
          </a:ln>
        </p:spPr>
      </p:pic>
      <p:pic>
        <p:nvPicPr>
          <p:cNvPr id="997" name="Google Shape;997;p136"/>
          <p:cNvPicPr preferRelativeResize="0"/>
          <p:nvPr/>
        </p:nvPicPr>
        <p:blipFill>
          <a:blip r:embed="rId4">
            <a:alphaModFix/>
          </a:blip>
          <a:stretch>
            <a:fillRect/>
          </a:stretch>
        </p:blipFill>
        <p:spPr>
          <a:xfrm>
            <a:off x="8119901" y="69451"/>
            <a:ext cx="923350" cy="68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3" name="Google Shape;303;p56"/>
          <p:cNvSpPr txBox="1">
            <a:spLocks noGrp="1"/>
          </p:cNvSpPr>
          <p:nvPr>
            <p:ph type="body" idx="1"/>
          </p:nvPr>
        </p:nvSpPr>
        <p:spPr>
          <a:xfrm>
            <a:off x="5929925" y="80125"/>
            <a:ext cx="2902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Explain flow of energy through this the food web starting at the producer</a:t>
            </a:r>
            <a:endParaRPr/>
          </a:p>
          <a:p>
            <a:pPr marL="0" lvl="0" indent="0" algn="l" rtl="0">
              <a:spcBef>
                <a:spcPts val="1200"/>
              </a:spcBef>
              <a:spcAft>
                <a:spcPts val="0"/>
              </a:spcAft>
              <a:buNone/>
            </a:pPr>
            <a:r>
              <a:rPr lang="en">
                <a:highlight>
                  <a:srgbClr val="FFFF00"/>
                </a:highlight>
              </a:rPr>
              <a:t>-</a:t>
            </a:r>
            <a:endParaRPr>
              <a:highlight>
                <a:srgbClr val="FFFF00"/>
              </a:highlight>
            </a:endParaRPr>
          </a:p>
          <a:p>
            <a:pPr marL="0" lvl="0" indent="0" algn="l" rtl="0">
              <a:spcBef>
                <a:spcPts val="1200"/>
              </a:spcBef>
              <a:spcAft>
                <a:spcPts val="0"/>
              </a:spcAft>
              <a:buNone/>
            </a:pPr>
            <a:endParaRPr>
              <a:highlight>
                <a:srgbClr val="FFFF00"/>
              </a:highlight>
            </a:endParaRPr>
          </a:p>
          <a:p>
            <a:pPr marL="0" lvl="0" indent="0" algn="l" rtl="0">
              <a:spcBef>
                <a:spcPts val="1200"/>
              </a:spcBef>
              <a:spcAft>
                <a:spcPts val="1200"/>
              </a:spcAft>
              <a:buNone/>
            </a:pPr>
            <a:endParaRPr>
              <a:highlight>
                <a:srgbClr val="FFFF00"/>
              </a:highlight>
            </a:endParaRPr>
          </a:p>
        </p:txBody>
      </p:sp>
      <p:pic>
        <p:nvPicPr>
          <p:cNvPr id="304" name="Google Shape;304;p56"/>
          <p:cNvPicPr preferRelativeResize="0"/>
          <p:nvPr/>
        </p:nvPicPr>
        <p:blipFill>
          <a:blip r:embed="rId3">
            <a:alphaModFix/>
          </a:blip>
          <a:stretch>
            <a:fillRect/>
          </a:stretch>
        </p:blipFill>
        <p:spPr>
          <a:xfrm>
            <a:off x="-2" y="0"/>
            <a:ext cx="5929926" cy="4441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1001"/>
        <p:cNvGrpSpPr/>
        <p:nvPr/>
      </p:nvGrpSpPr>
      <p:grpSpPr>
        <a:xfrm>
          <a:off x="0" y="0"/>
          <a:ext cx="0" cy="0"/>
          <a:chOff x="0" y="0"/>
          <a:chExt cx="0" cy="0"/>
        </a:xfrm>
      </p:grpSpPr>
      <p:sp>
        <p:nvSpPr>
          <p:cNvPr id="1002" name="Google Shape;1002;p137"/>
          <p:cNvSpPr txBox="1">
            <a:spLocks noGrp="1"/>
          </p:cNvSpPr>
          <p:nvPr>
            <p:ph type="title"/>
          </p:nvPr>
        </p:nvSpPr>
        <p:spPr>
          <a:xfrm>
            <a:off x="1160975" y="342753"/>
            <a:ext cx="8229600" cy="857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
                <a:solidFill>
                  <a:schemeClr val="dk1"/>
                </a:solidFill>
              </a:rPr>
              <a:t>What characters belong to elephant?</a:t>
            </a:r>
            <a:endParaRPr>
              <a:solidFill>
                <a:schemeClr val="dk1"/>
              </a:solidFill>
            </a:endParaRPr>
          </a:p>
        </p:txBody>
      </p:sp>
      <p:sp>
        <p:nvSpPr>
          <p:cNvPr id="1003" name="Google Shape;1003;p137"/>
          <p:cNvSpPr txBox="1">
            <a:spLocks noGrp="1"/>
          </p:cNvSpPr>
          <p:nvPr>
            <p:ph type="body" idx="1"/>
          </p:nvPr>
        </p:nvSpPr>
        <p:spPr>
          <a:xfrm>
            <a:off x="5409625" y="1200150"/>
            <a:ext cx="3586200" cy="3394500"/>
          </a:xfrm>
          <a:prstGeom prst="rect">
            <a:avLst/>
          </a:prstGeom>
        </p:spPr>
        <p:txBody>
          <a:bodyPr spcFirstLastPara="1" wrap="square" lIns="91425" tIns="45700" rIns="91425" bIns="45700" anchor="t" anchorCtr="0">
            <a:normAutofit fontScale="92500" lnSpcReduction="20000"/>
          </a:bodyPr>
          <a:lstStyle/>
          <a:p>
            <a:pPr marL="0" lvl="0" indent="0" algn="l" rtl="0">
              <a:spcBef>
                <a:spcPts val="1500"/>
              </a:spcBef>
              <a:spcAft>
                <a:spcPts val="0"/>
              </a:spcAft>
              <a:buNone/>
            </a:pPr>
            <a:r>
              <a:rPr lang="en" sz="2200">
                <a:highlight>
                  <a:srgbClr val="FFFF00"/>
                </a:highlight>
              </a:rPr>
              <a:t>-</a:t>
            </a:r>
            <a:endParaRPr sz="2200">
              <a:highlight>
                <a:srgbClr val="FFFF00"/>
              </a:highlight>
            </a:endParaRPr>
          </a:p>
          <a:p>
            <a:pPr marL="0" lvl="0" indent="0" algn="l" rtl="0">
              <a:spcBef>
                <a:spcPts val="1500"/>
              </a:spcBef>
              <a:spcAft>
                <a:spcPts val="0"/>
              </a:spcAft>
              <a:buNone/>
            </a:pPr>
            <a:r>
              <a:rPr lang="en" sz="2200">
                <a:highlight>
                  <a:srgbClr val="FFFF00"/>
                </a:highlight>
              </a:rPr>
              <a:t>-</a:t>
            </a:r>
            <a:endParaRPr sz="2200">
              <a:highlight>
                <a:srgbClr val="FFFF00"/>
              </a:highlight>
            </a:endParaRPr>
          </a:p>
          <a:p>
            <a:pPr marL="0" lvl="0" indent="0" algn="l" rtl="0">
              <a:spcBef>
                <a:spcPts val="1500"/>
              </a:spcBef>
              <a:spcAft>
                <a:spcPts val="0"/>
              </a:spcAft>
              <a:buNone/>
            </a:pPr>
            <a:r>
              <a:rPr lang="en" sz="2200">
                <a:highlight>
                  <a:srgbClr val="FFFF00"/>
                </a:highlight>
              </a:rPr>
              <a:t>-</a:t>
            </a:r>
            <a:endParaRPr sz="2200">
              <a:highlight>
                <a:srgbClr val="FFFF00"/>
              </a:highlight>
            </a:endParaRPr>
          </a:p>
          <a:p>
            <a:pPr marL="0" lvl="0" indent="0" algn="l" rtl="0">
              <a:spcBef>
                <a:spcPts val="1500"/>
              </a:spcBef>
              <a:spcAft>
                <a:spcPts val="0"/>
              </a:spcAft>
              <a:buNone/>
            </a:pPr>
            <a:r>
              <a:rPr lang="en" sz="2200">
                <a:highlight>
                  <a:srgbClr val="FFFF00"/>
                </a:highlight>
              </a:rPr>
              <a:t>-</a:t>
            </a:r>
            <a:endParaRPr sz="2200">
              <a:highlight>
                <a:srgbClr val="FFFF00"/>
              </a:highlight>
            </a:endParaRPr>
          </a:p>
          <a:p>
            <a:pPr marL="0" lvl="0" indent="0" algn="l" rtl="0">
              <a:spcBef>
                <a:spcPts val="1500"/>
              </a:spcBef>
              <a:spcAft>
                <a:spcPts val="0"/>
              </a:spcAft>
              <a:buNone/>
            </a:pPr>
            <a:r>
              <a:rPr lang="en" sz="2500"/>
              <a:t>Who shares a common ancestor with elephant? </a:t>
            </a:r>
            <a:endParaRPr sz="2500"/>
          </a:p>
          <a:p>
            <a:pPr marL="0" lvl="0" indent="0" algn="l" rtl="0">
              <a:spcBef>
                <a:spcPts val="1500"/>
              </a:spcBef>
              <a:spcAft>
                <a:spcPts val="0"/>
              </a:spcAft>
              <a:buNone/>
            </a:pPr>
            <a:r>
              <a:rPr lang="en">
                <a:highlight>
                  <a:srgbClr val="FFFF00"/>
                </a:highlight>
              </a:rPr>
              <a:t>-</a:t>
            </a:r>
            <a:endParaRPr>
              <a:highlight>
                <a:srgbClr val="FFFF00"/>
              </a:highlight>
            </a:endParaRPr>
          </a:p>
        </p:txBody>
      </p:sp>
      <p:pic>
        <p:nvPicPr>
          <p:cNvPr id="1004" name="Google Shape;1004;p137"/>
          <p:cNvPicPr preferRelativeResize="0"/>
          <p:nvPr/>
        </p:nvPicPr>
        <p:blipFill>
          <a:blip r:embed="rId3">
            <a:alphaModFix/>
          </a:blip>
          <a:stretch>
            <a:fillRect/>
          </a:stretch>
        </p:blipFill>
        <p:spPr>
          <a:xfrm>
            <a:off x="123875" y="1063375"/>
            <a:ext cx="5151000" cy="3150726"/>
          </a:xfrm>
          <a:prstGeom prst="rect">
            <a:avLst/>
          </a:prstGeom>
          <a:noFill/>
          <a:ln>
            <a:noFill/>
          </a:ln>
        </p:spPr>
      </p:pic>
      <p:pic>
        <p:nvPicPr>
          <p:cNvPr id="1005" name="Google Shape;1005;p137"/>
          <p:cNvPicPr preferRelativeResize="0"/>
          <p:nvPr/>
        </p:nvPicPr>
        <p:blipFill>
          <a:blip r:embed="rId4">
            <a:alphaModFix/>
          </a:blip>
          <a:stretch>
            <a:fillRect/>
          </a:stretch>
        </p:blipFill>
        <p:spPr>
          <a:xfrm>
            <a:off x="8119901" y="69451"/>
            <a:ext cx="923350" cy="6843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009"/>
        <p:cNvGrpSpPr/>
        <p:nvPr/>
      </p:nvGrpSpPr>
      <p:grpSpPr>
        <a:xfrm>
          <a:off x="0" y="0"/>
          <a:ext cx="0" cy="0"/>
          <a:chOff x="0" y="0"/>
          <a:chExt cx="0" cy="0"/>
        </a:xfrm>
      </p:grpSpPr>
      <p:sp>
        <p:nvSpPr>
          <p:cNvPr id="1010" name="Google Shape;1010;p138"/>
          <p:cNvSpPr txBox="1">
            <a:spLocks noGrp="1"/>
          </p:cNvSpPr>
          <p:nvPr>
            <p:ph type="title"/>
          </p:nvPr>
        </p:nvSpPr>
        <p:spPr>
          <a:xfrm>
            <a:off x="236825" y="175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Plants are producers--review the light reaction and Calvin cycle. Say steps out loud as you move your finger across screen (right/left brain)</a:t>
            </a:r>
            <a:endParaRPr/>
          </a:p>
        </p:txBody>
      </p:sp>
      <p:sp>
        <p:nvSpPr>
          <p:cNvPr id="1011" name="Google Shape;1011;p138"/>
          <p:cNvSpPr txBox="1">
            <a:spLocks noGrp="1"/>
          </p:cNvSpPr>
          <p:nvPr>
            <p:ph type="body" idx="1"/>
          </p:nvPr>
        </p:nvSpPr>
        <p:spPr>
          <a:xfrm>
            <a:off x="7070175" y="2083725"/>
            <a:ext cx="1762200" cy="2485200"/>
          </a:xfrm>
          <a:prstGeom prst="rect">
            <a:avLst/>
          </a:prstGeom>
        </p:spPr>
        <p:txBody>
          <a:bodyPr spcFirstLastPara="1" wrap="square" lIns="91425" tIns="91425" rIns="91425" bIns="91425" anchor="t" anchorCtr="0">
            <a:normAutofit fontScale="77500" lnSpcReduction="10000"/>
          </a:bodyPr>
          <a:lstStyle/>
          <a:p>
            <a:pPr marL="0" lvl="0" indent="0" algn="l" rtl="0">
              <a:lnSpc>
                <a:spcPct val="100000"/>
              </a:lnSpc>
              <a:spcBef>
                <a:spcPts val="0"/>
              </a:spcBef>
              <a:spcAft>
                <a:spcPts val="0"/>
              </a:spcAft>
              <a:buClr>
                <a:schemeClr val="dk1"/>
              </a:buClr>
              <a:buSzPct val="39285"/>
              <a:buFont typeface="Arial"/>
              <a:buNone/>
            </a:pPr>
            <a:r>
              <a:rPr lang="en" sz="2800">
                <a:solidFill>
                  <a:schemeClr val="dk1"/>
                </a:solidFill>
              </a:rPr>
              <a:t>How are the products on the light reaction used in the Calvin Cycle?</a:t>
            </a:r>
            <a:endParaRPr/>
          </a:p>
        </p:txBody>
      </p:sp>
      <p:pic>
        <p:nvPicPr>
          <p:cNvPr id="1012" name="Google Shape;1012;p138"/>
          <p:cNvPicPr preferRelativeResize="0"/>
          <p:nvPr/>
        </p:nvPicPr>
        <p:blipFill>
          <a:blip r:embed="rId3">
            <a:alphaModFix/>
          </a:blip>
          <a:stretch>
            <a:fillRect/>
          </a:stretch>
        </p:blipFill>
        <p:spPr>
          <a:xfrm>
            <a:off x="104475" y="1474725"/>
            <a:ext cx="6852862" cy="3668775"/>
          </a:xfrm>
          <a:prstGeom prst="rect">
            <a:avLst/>
          </a:prstGeom>
          <a:noFill/>
          <a:ln>
            <a:noFill/>
          </a:ln>
        </p:spPr>
      </p:pic>
      <p:pic>
        <p:nvPicPr>
          <p:cNvPr id="1013" name="Google Shape;1013;p138"/>
          <p:cNvPicPr preferRelativeResize="0"/>
          <p:nvPr/>
        </p:nvPicPr>
        <p:blipFill>
          <a:blip r:embed="rId4">
            <a:alphaModFix/>
          </a:blip>
          <a:stretch>
            <a:fillRect/>
          </a:stretch>
        </p:blipFill>
        <p:spPr>
          <a:xfrm>
            <a:off x="8059977" y="1033202"/>
            <a:ext cx="1128950" cy="83671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017"/>
        <p:cNvGrpSpPr/>
        <p:nvPr/>
      </p:nvGrpSpPr>
      <p:grpSpPr>
        <a:xfrm>
          <a:off x="0" y="0"/>
          <a:ext cx="0" cy="0"/>
          <a:chOff x="0" y="0"/>
          <a:chExt cx="0" cy="0"/>
        </a:xfrm>
      </p:grpSpPr>
      <p:sp>
        <p:nvSpPr>
          <p:cNvPr id="1018" name="Google Shape;1018;p139"/>
          <p:cNvSpPr txBox="1">
            <a:spLocks noGrp="1"/>
          </p:cNvSpPr>
          <p:nvPr>
            <p:ph type="title"/>
          </p:nvPr>
        </p:nvSpPr>
        <p:spPr>
          <a:xfrm>
            <a:off x="166400" y="164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Plants link their glucose into starch through dehydration synthesis. Explain dehydration synthesis </a:t>
            </a:r>
            <a:r>
              <a:rPr lang="en">
                <a:highlight>
                  <a:srgbClr val="FFFF00"/>
                </a:highlight>
              </a:rPr>
              <a:t>-</a:t>
            </a:r>
            <a:endParaRPr>
              <a:highlight>
                <a:srgbClr val="FFFF00"/>
              </a:highlight>
            </a:endParaRPr>
          </a:p>
        </p:txBody>
      </p:sp>
      <p:sp>
        <p:nvSpPr>
          <p:cNvPr id="1019" name="Google Shape;1019;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0" name="Google Shape;1020;p139"/>
          <p:cNvPicPr preferRelativeResize="0"/>
          <p:nvPr/>
        </p:nvPicPr>
        <p:blipFill>
          <a:blip r:embed="rId3">
            <a:alphaModFix/>
          </a:blip>
          <a:stretch>
            <a:fillRect/>
          </a:stretch>
        </p:blipFill>
        <p:spPr>
          <a:xfrm>
            <a:off x="1733850" y="1941200"/>
            <a:ext cx="4637350" cy="2834225"/>
          </a:xfrm>
          <a:prstGeom prst="rect">
            <a:avLst/>
          </a:prstGeom>
          <a:noFill/>
          <a:ln>
            <a:noFill/>
          </a:ln>
        </p:spPr>
      </p:pic>
      <p:sp>
        <p:nvSpPr>
          <p:cNvPr id="1021" name="Google Shape;1021;p139"/>
          <p:cNvSpPr txBox="1"/>
          <p:nvPr/>
        </p:nvSpPr>
        <p:spPr>
          <a:xfrm>
            <a:off x="77500" y="1225850"/>
            <a:ext cx="88341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Elephants digest plants and perform hydrolysis. What does that mean?</a:t>
            </a:r>
            <a:endParaRPr sz="2300"/>
          </a:p>
          <a:p>
            <a:pPr marL="0" lvl="0" indent="0" algn="l" rtl="0">
              <a:spcBef>
                <a:spcPts val="0"/>
              </a:spcBef>
              <a:spcAft>
                <a:spcPts val="0"/>
              </a:spcAft>
              <a:buNone/>
            </a:pPr>
            <a:r>
              <a:rPr lang="en" sz="2300">
                <a:highlight>
                  <a:srgbClr val="FFFF00"/>
                </a:highlight>
              </a:rPr>
              <a:t>-</a:t>
            </a:r>
            <a:endParaRPr sz="2300">
              <a:highlight>
                <a:srgbClr val="FFFF00"/>
              </a:highlight>
            </a:endParaRPr>
          </a:p>
        </p:txBody>
      </p:sp>
      <p:pic>
        <p:nvPicPr>
          <p:cNvPr id="1022" name="Google Shape;1022;p139"/>
          <p:cNvPicPr preferRelativeResize="0"/>
          <p:nvPr/>
        </p:nvPicPr>
        <p:blipFill>
          <a:blip r:embed="rId4">
            <a:alphaModFix/>
          </a:blip>
          <a:stretch>
            <a:fillRect/>
          </a:stretch>
        </p:blipFill>
        <p:spPr>
          <a:xfrm>
            <a:off x="8284600" y="0"/>
            <a:ext cx="859400" cy="636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1026"/>
        <p:cNvGrpSpPr/>
        <p:nvPr/>
      </p:nvGrpSpPr>
      <p:grpSpPr>
        <a:xfrm>
          <a:off x="0" y="0"/>
          <a:ext cx="0" cy="0"/>
          <a:chOff x="0" y="0"/>
          <a:chExt cx="0" cy="0"/>
        </a:xfrm>
      </p:grpSpPr>
      <p:sp>
        <p:nvSpPr>
          <p:cNvPr id="1027" name="Google Shape;1027;p140"/>
          <p:cNvSpPr txBox="1">
            <a:spLocks noGrp="1"/>
          </p:cNvSpPr>
          <p:nvPr>
            <p:ph type="ctrTitle"/>
          </p:nvPr>
        </p:nvSpPr>
        <p:spPr>
          <a:xfrm>
            <a:off x="553908" y="936250"/>
            <a:ext cx="8520600" cy="20526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None/>
            </a:pPr>
            <a:endParaRPr sz="1800">
              <a:solidFill>
                <a:srgbClr val="38761D"/>
              </a:solidFill>
            </a:endParaRPr>
          </a:p>
          <a:p>
            <a:pPr marL="0" lvl="0" indent="0" algn="l" rtl="0">
              <a:spcBef>
                <a:spcPts val="1200"/>
              </a:spcBef>
              <a:spcAft>
                <a:spcPts val="0"/>
              </a:spcAft>
              <a:buNone/>
            </a:pPr>
            <a:r>
              <a:rPr lang="en" sz="3427">
                <a:solidFill>
                  <a:srgbClr val="CC0000"/>
                </a:solidFill>
              </a:rPr>
              <a:t>Elephants of Mozambique</a:t>
            </a:r>
            <a:endParaRPr sz="3427">
              <a:solidFill>
                <a:srgbClr val="CC0000"/>
              </a:solidFill>
            </a:endParaRPr>
          </a:p>
          <a:p>
            <a:pPr marL="0" lvl="0" indent="0" algn="ctr" rtl="0">
              <a:spcBef>
                <a:spcPts val="0"/>
              </a:spcBef>
              <a:spcAft>
                <a:spcPts val="0"/>
              </a:spcAft>
              <a:buNone/>
            </a:pPr>
            <a:r>
              <a:rPr lang="en" sz="1688" u="sng">
                <a:solidFill>
                  <a:schemeClr val="accent5"/>
                </a:solidFill>
                <a:hlinkClick r:id="rId3">
                  <a:extLst>
                    <a:ext uri="{A12FA001-AC4F-418D-AE19-62706E023703}">
                      <ahyp:hlinkClr xmlns:ahyp="http://schemas.microsoft.com/office/drawing/2018/hyperlinkcolor" val="tx"/>
                    </a:ext>
                  </a:extLst>
                </a:hlinkClick>
              </a:rPr>
              <a:t>https://mozambique.wcs.org/About-Us/News/ID/12919.aspx#:~:text=Mozambique%20has%20an%20estimated%20population,indicate%20an%20estimated%2010%2C800%20elephants</a:t>
            </a:r>
            <a:r>
              <a:rPr lang="en" sz="1688">
                <a:solidFill>
                  <a:schemeClr val="dk2"/>
                </a:solidFill>
              </a:rPr>
              <a:t>.</a:t>
            </a:r>
            <a:endParaRPr sz="1688">
              <a:solidFill>
                <a:schemeClr val="dk2"/>
              </a:solidFill>
            </a:endParaRPr>
          </a:p>
          <a:p>
            <a:pPr marL="0" lvl="0" indent="0" algn="ctr" rtl="0">
              <a:spcBef>
                <a:spcPts val="0"/>
              </a:spcBef>
              <a:spcAft>
                <a:spcPts val="0"/>
              </a:spcAft>
              <a:buNone/>
            </a:pPr>
            <a:endParaRPr sz="1688">
              <a:solidFill>
                <a:schemeClr val="dk2"/>
              </a:solidFill>
            </a:endParaRPr>
          </a:p>
          <a:p>
            <a:pPr marL="0" lvl="0" indent="0" algn="ctr" rtl="0">
              <a:spcBef>
                <a:spcPts val="0"/>
              </a:spcBef>
              <a:spcAft>
                <a:spcPts val="0"/>
              </a:spcAft>
              <a:buNone/>
            </a:pPr>
            <a:endParaRPr sz="1688">
              <a:solidFill>
                <a:schemeClr val="dk2"/>
              </a:solidFill>
            </a:endParaRPr>
          </a:p>
          <a:p>
            <a:pPr marL="0" lvl="0" indent="0" algn="ctr" rtl="0">
              <a:spcBef>
                <a:spcPts val="0"/>
              </a:spcBef>
              <a:spcAft>
                <a:spcPts val="0"/>
              </a:spcAft>
              <a:buNone/>
            </a:pPr>
            <a:endParaRPr sz="1688">
              <a:solidFill>
                <a:schemeClr val="dk2"/>
              </a:solidFill>
            </a:endParaRPr>
          </a:p>
          <a:p>
            <a:pPr marL="0" lvl="0" indent="0" algn="ctr" rtl="0">
              <a:spcBef>
                <a:spcPts val="0"/>
              </a:spcBef>
              <a:spcAft>
                <a:spcPts val="0"/>
              </a:spcAft>
              <a:buNone/>
            </a:pPr>
            <a:endParaRPr sz="1688">
              <a:solidFill>
                <a:schemeClr val="dk2"/>
              </a:solidFill>
            </a:endParaRPr>
          </a:p>
          <a:p>
            <a:pPr marL="0" lvl="0" indent="0" algn="l" rtl="0">
              <a:lnSpc>
                <a:spcPct val="115000"/>
              </a:lnSpc>
              <a:spcBef>
                <a:spcPts val="0"/>
              </a:spcBef>
              <a:spcAft>
                <a:spcPts val="0"/>
              </a:spcAft>
              <a:buNone/>
            </a:pPr>
            <a:endParaRPr sz="688">
              <a:solidFill>
                <a:srgbClr val="38761D"/>
              </a:solidFill>
            </a:endParaRPr>
          </a:p>
          <a:p>
            <a:pPr marL="0" lvl="0" indent="0" algn="ctr" rtl="0">
              <a:spcBef>
                <a:spcPts val="1200"/>
              </a:spcBef>
              <a:spcAft>
                <a:spcPts val="0"/>
              </a:spcAft>
              <a:buNone/>
            </a:pPr>
            <a:endParaRPr/>
          </a:p>
        </p:txBody>
      </p:sp>
      <p:sp>
        <p:nvSpPr>
          <p:cNvPr id="1028" name="Google Shape;1028;p140"/>
          <p:cNvSpPr txBox="1">
            <a:spLocks noGrp="1"/>
          </p:cNvSpPr>
          <p:nvPr>
            <p:ph type="subTitle" idx="1"/>
          </p:nvPr>
        </p:nvSpPr>
        <p:spPr>
          <a:xfrm>
            <a:off x="311700" y="2834125"/>
            <a:ext cx="8520600" cy="1927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38761D"/>
              </a:solidFill>
            </a:endParaRPr>
          </a:p>
        </p:txBody>
      </p:sp>
      <p:pic>
        <p:nvPicPr>
          <p:cNvPr id="1029" name="Google Shape;1029;p140"/>
          <p:cNvPicPr preferRelativeResize="0"/>
          <p:nvPr/>
        </p:nvPicPr>
        <p:blipFill>
          <a:blip r:embed="rId4">
            <a:alphaModFix/>
          </a:blip>
          <a:stretch>
            <a:fillRect/>
          </a:stretch>
        </p:blipFill>
        <p:spPr>
          <a:xfrm>
            <a:off x="1860175" y="1215675"/>
            <a:ext cx="5524500" cy="3810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CC18"/>
        </a:solidFill>
        <a:effectLst/>
      </p:bgPr>
    </p:bg>
    <p:spTree>
      <p:nvGrpSpPr>
        <p:cNvPr id="1" name="Shape 1033"/>
        <p:cNvGrpSpPr/>
        <p:nvPr/>
      </p:nvGrpSpPr>
      <p:grpSpPr>
        <a:xfrm>
          <a:off x="0" y="0"/>
          <a:ext cx="0" cy="0"/>
          <a:chOff x="0" y="0"/>
          <a:chExt cx="0" cy="0"/>
        </a:xfrm>
      </p:grpSpPr>
      <p:sp>
        <p:nvSpPr>
          <p:cNvPr id="1034" name="Google Shape;1034;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5" name="Google Shape;1035;p141"/>
          <p:cNvSpPr txBox="1">
            <a:spLocks noGrp="1"/>
          </p:cNvSpPr>
          <p:nvPr>
            <p:ph type="body" idx="1"/>
          </p:nvPr>
        </p:nvSpPr>
        <p:spPr>
          <a:xfrm>
            <a:off x="5085750" y="1152475"/>
            <a:ext cx="3746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Look at the map. More information about 6 countries and their elephant population follow this side.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Use it to decide on which population to save</a:t>
            </a:r>
            <a:endParaRPr/>
          </a:p>
        </p:txBody>
      </p:sp>
      <p:pic>
        <p:nvPicPr>
          <p:cNvPr id="1036" name="Google Shape;1036;p141"/>
          <p:cNvPicPr preferRelativeResize="0"/>
          <p:nvPr/>
        </p:nvPicPr>
        <p:blipFill>
          <a:blip r:embed="rId3">
            <a:alphaModFix/>
          </a:blip>
          <a:stretch>
            <a:fillRect/>
          </a:stretch>
        </p:blipFill>
        <p:spPr>
          <a:xfrm>
            <a:off x="78200" y="48525"/>
            <a:ext cx="5066175" cy="5046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1040"/>
        <p:cNvGrpSpPr/>
        <p:nvPr/>
      </p:nvGrpSpPr>
      <p:grpSpPr>
        <a:xfrm>
          <a:off x="0" y="0"/>
          <a:ext cx="0" cy="0"/>
          <a:chOff x="0" y="0"/>
          <a:chExt cx="0" cy="0"/>
        </a:xfrm>
      </p:grpSpPr>
      <p:sp>
        <p:nvSpPr>
          <p:cNvPr id="1041" name="Google Shape;1041;p142"/>
          <p:cNvSpPr txBox="1">
            <a:spLocks noGrp="1"/>
          </p:cNvSpPr>
          <p:nvPr>
            <p:ph type="ctrTitle"/>
          </p:nvPr>
        </p:nvSpPr>
        <p:spPr>
          <a:xfrm>
            <a:off x="311700" y="744575"/>
            <a:ext cx="8520600" cy="46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a:solidFill>
                  <a:srgbClr val="38761D"/>
                </a:solidFill>
              </a:rPr>
              <a:t>Elephants of Botswana</a:t>
            </a:r>
            <a:endParaRPr sz="3080">
              <a:solidFill>
                <a:srgbClr val="38761D"/>
              </a:solidFill>
            </a:endParaRPr>
          </a:p>
          <a:p>
            <a:pPr marL="0" lvl="0" indent="0" algn="ctr" rtl="0">
              <a:spcBef>
                <a:spcPts val="0"/>
              </a:spcBef>
              <a:spcAft>
                <a:spcPts val="0"/>
              </a:spcAft>
              <a:buSzPts val="990"/>
              <a:buNone/>
            </a:pPr>
            <a:r>
              <a:rPr lang="en" sz="3480"/>
              <a:t>https://www.awf.org/country/botswana</a:t>
            </a:r>
            <a:endParaRPr sz="3480"/>
          </a:p>
        </p:txBody>
      </p:sp>
      <p:sp>
        <p:nvSpPr>
          <p:cNvPr id="1042" name="Google Shape;1042;p1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3" name="Google Shape;1043;p142"/>
          <p:cNvPicPr preferRelativeResize="0"/>
          <p:nvPr/>
        </p:nvPicPr>
        <p:blipFill>
          <a:blip r:embed="rId3">
            <a:alphaModFix/>
          </a:blip>
          <a:stretch>
            <a:fillRect/>
          </a:stretch>
        </p:blipFill>
        <p:spPr>
          <a:xfrm>
            <a:off x="413672" y="1160772"/>
            <a:ext cx="7124001" cy="38221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1047"/>
        <p:cNvGrpSpPr/>
        <p:nvPr/>
      </p:nvGrpSpPr>
      <p:grpSpPr>
        <a:xfrm>
          <a:off x="0" y="0"/>
          <a:ext cx="0" cy="0"/>
          <a:chOff x="0" y="0"/>
          <a:chExt cx="0" cy="0"/>
        </a:xfrm>
      </p:grpSpPr>
      <p:sp>
        <p:nvSpPr>
          <p:cNvPr id="1048" name="Google Shape;1048;p143"/>
          <p:cNvSpPr txBox="1">
            <a:spLocks noGrp="1"/>
          </p:cNvSpPr>
          <p:nvPr>
            <p:ph type="ctrTitle"/>
          </p:nvPr>
        </p:nvSpPr>
        <p:spPr>
          <a:xfrm>
            <a:off x="119108" y="0"/>
            <a:ext cx="8520600" cy="20526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n" sz="3000">
                <a:solidFill>
                  <a:srgbClr val="38761D"/>
                </a:solidFill>
              </a:rPr>
              <a:t>Elephants of Uganda</a:t>
            </a:r>
            <a:endParaRPr sz="3000">
              <a:solidFill>
                <a:srgbClr val="38761D"/>
              </a:solidFill>
            </a:endParaRPr>
          </a:p>
          <a:p>
            <a:pPr marL="0" lvl="0" indent="0" algn="l" rtl="0">
              <a:lnSpc>
                <a:spcPct val="115000"/>
              </a:lnSpc>
              <a:spcBef>
                <a:spcPts val="1200"/>
              </a:spcBef>
              <a:spcAft>
                <a:spcPts val="1200"/>
              </a:spcAft>
              <a:buNone/>
            </a:pPr>
            <a:endParaRPr/>
          </a:p>
        </p:txBody>
      </p:sp>
      <p:sp>
        <p:nvSpPr>
          <p:cNvPr id="1049" name="Google Shape;1049;p143"/>
          <p:cNvSpPr txBox="1">
            <a:spLocks noGrp="1"/>
          </p:cNvSpPr>
          <p:nvPr>
            <p:ph type="subTitle" idx="1"/>
          </p:nvPr>
        </p:nvSpPr>
        <p:spPr>
          <a:xfrm>
            <a:off x="209725" y="1531250"/>
            <a:ext cx="3233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358"/>
              <a:buNone/>
            </a:pPr>
            <a:r>
              <a:rPr lang="en" sz="1710"/>
              <a:t>https://news.mongabay.com/2015/05/ugandas-elephant-population-has-risen-600-since-its-1980s-low/#:~:text=The%20country%20had%20only%20about,than%205%2C000%20elephants%20and%20growing.</a:t>
            </a:r>
            <a:endParaRPr sz="1710"/>
          </a:p>
        </p:txBody>
      </p:sp>
      <p:pic>
        <p:nvPicPr>
          <p:cNvPr id="1050" name="Google Shape;1050;p143"/>
          <p:cNvPicPr preferRelativeResize="0"/>
          <p:nvPr/>
        </p:nvPicPr>
        <p:blipFill>
          <a:blip r:embed="rId3">
            <a:alphaModFix/>
          </a:blip>
          <a:stretch>
            <a:fillRect/>
          </a:stretch>
        </p:blipFill>
        <p:spPr>
          <a:xfrm>
            <a:off x="3896175" y="939000"/>
            <a:ext cx="5159550" cy="3819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C247"/>
        </a:solidFill>
        <a:effectLst/>
      </p:bgPr>
    </p:bg>
    <p:spTree>
      <p:nvGrpSpPr>
        <p:cNvPr id="1" name="Shape 1054"/>
        <p:cNvGrpSpPr/>
        <p:nvPr/>
      </p:nvGrpSpPr>
      <p:grpSpPr>
        <a:xfrm>
          <a:off x="0" y="0"/>
          <a:ext cx="0" cy="0"/>
          <a:chOff x="0" y="0"/>
          <a:chExt cx="0" cy="0"/>
        </a:xfrm>
      </p:grpSpPr>
      <p:sp>
        <p:nvSpPr>
          <p:cNvPr id="1055" name="Google Shape;1055;p144"/>
          <p:cNvSpPr txBox="1">
            <a:spLocks noGrp="1"/>
          </p:cNvSpPr>
          <p:nvPr>
            <p:ph type="ctrTitle"/>
          </p:nvPr>
        </p:nvSpPr>
        <p:spPr>
          <a:xfrm>
            <a:off x="187075" y="-59800"/>
            <a:ext cx="8520600" cy="8700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1200"/>
              </a:spcAft>
              <a:buNone/>
            </a:pPr>
            <a:r>
              <a:rPr lang="en" sz="3000">
                <a:solidFill>
                  <a:srgbClr val="38761D"/>
                </a:solidFill>
              </a:rPr>
              <a:t>Elephants of Zimbabwe</a:t>
            </a:r>
            <a:endParaRPr sz="3000"/>
          </a:p>
        </p:txBody>
      </p:sp>
      <p:sp>
        <p:nvSpPr>
          <p:cNvPr id="1056" name="Google Shape;1056;p144"/>
          <p:cNvSpPr txBox="1">
            <a:spLocks noGrp="1"/>
          </p:cNvSpPr>
          <p:nvPr>
            <p:ph type="subTitle" idx="1"/>
          </p:nvPr>
        </p:nvSpPr>
        <p:spPr>
          <a:xfrm>
            <a:off x="0" y="1078075"/>
            <a:ext cx="40263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https://qz.com/africa/2005322/zimbabwe-looks-to-elephant-hunting-for-revenue-lost-during-covid/</a:t>
            </a:r>
            <a:endParaRPr/>
          </a:p>
        </p:txBody>
      </p:sp>
      <p:pic>
        <p:nvPicPr>
          <p:cNvPr id="1057" name="Google Shape;1057;p144"/>
          <p:cNvPicPr preferRelativeResize="0"/>
          <p:nvPr/>
        </p:nvPicPr>
        <p:blipFill>
          <a:blip r:embed="rId3">
            <a:alphaModFix/>
          </a:blip>
          <a:stretch>
            <a:fillRect/>
          </a:stretch>
        </p:blipFill>
        <p:spPr>
          <a:xfrm>
            <a:off x="4572000" y="910625"/>
            <a:ext cx="4541100" cy="36040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iel template">
  <a:themeElements>
    <a:clrScheme name="Custom 347">
      <a:dk1>
        <a:srgbClr val="666666"/>
      </a:dk1>
      <a:lt1>
        <a:srgbClr val="FFFFFF"/>
      </a:lt1>
      <a:dk2>
        <a:srgbClr val="004430"/>
      </a:dk2>
      <a:lt2>
        <a:srgbClr val="FFFFFF"/>
      </a:lt2>
      <a:accent1>
        <a:srgbClr val="8EC641"/>
      </a:accent1>
      <a:accent2>
        <a:srgbClr val="004430"/>
      </a:accent2>
      <a:accent3>
        <a:srgbClr val="539EB9"/>
      </a:accent3>
      <a:accent4>
        <a:srgbClr val="689EE1"/>
      </a:accent4>
      <a:accent5>
        <a:srgbClr val="999999"/>
      </a:accent5>
      <a:accent6>
        <a:srgbClr val="779B91"/>
      </a:accent6>
      <a:hlink>
        <a:srgbClr val="689EE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4201</Words>
  <Application>Microsoft Office PowerPoint</Application>
  <PresentationFormat>On-screen Show (16:9)</PresentationFormat>
  <Paragraphs>507</Paragraphs>
  <Slides>97</Slides>
  <Notes>97</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97</vt:i4>
      </vt:variant>
    </vt:vector>
  </HeadingPairs>
  <TitlesOfParts>
    <vt:vector size="120" baseType="lpstr">
      <vt:lpstr>Roboto</vt:lpstr>
      <vt:lpstr>Libre Franklin Medium</vt:lpstr>
      <vt:lpstr>Comic Sans MS</vt:lpstr>
      <vt:lpstr>Fredericka the Great</vt:lpstr>
      <vt:lpstr>Noto Sans Symbols</vt:lpstr>
      <vt:lpstr>Lora</vt:lpstr>
      <vt:lpstr>Helvetica Neue</vt:lpstr>
      <vt:lpstr>Arial Black</vt:lpstr>
      <vt:lpstr>Calibri</vt:lpstr>
      <vt:lpstr>Bellota Text</vt:lpstr>
      <vt:lpstr>Garamond</vt:lpstr>
      <vt:lpstr>Roboto Slab</vt:lpstr>
      <vt:lpstr>Cambria</vt:lpstr>
      <vt:lpstr>Oxygen</vt:lpstr>
      <vt:lpstr>Constantia</vt:lpstr>
      <vt:lpstr>Georgia</vt:lpstr>
      <vt:lpstr>Times New Roman</vt:lpstr>
      <vt:lpstr>Arial</vt:lpstr>
      <vt:lpstr>ABeeZee</vt:lpstr>
      <vt:lpstr>Times</vt:lpstr>
      <vt:lpstr>Simple Light</vt:lpstr>
      <vt:lpstr>Ariel template</vt:lpstr>
      <vt:lpstr>Simple Light</vt:lpstr>
      <vt:lpstr>PowerPoint Presentation</vt:lpstr>
      <vt:lpstr>This is Part I of the Elephant Slides.  Please do these at your own pace, filling in highlighted portions on most slides and/or worksheet   Thanks for your hard work on slides </vt:lpstr>
      <vt:lpstr>Teacher notes</vt:lpstr>
      <vt:lpstr> </vt:lpstr>
      <vt:lpstr> Watch this video.  What surprised you the most about elephants?</vt:lpstr>
      <vt:lpstr>INVESTIGATE  Let’s notice and wonder…   What are these organisms doing with the elephant poop?</vt:lpstr>
      <vt:lpstr>Seeds in soil</vt:lpstr>
      <vt:lpstr> Flow of Energy in Ecosystems</vt:lpstr>
      <vt:lpstr>PowerPoint Presentation</vt:lpstr>
      <vt:lpstr>What happens to energy as it moves through a food chain?</vt:lpstr>
      <vt:lpstr>Biodiversity  bio=life diversity=variety</vt:lpstr>
      <vt:lpstr>Ecosystem  with HIGH  biodiversity</vt:lpstr>
      <vt:lpstr>Size of island affects biodiversity Bigger islands have--- (more/less) species</vt:lpstr>
      <vt:lpstr>Distance from mainland affects biodiversity Closer islands have--- (more/less) species</vt:lpstr>
      <vt:lpstr>Elephants as keystone species</vt:lpstr>
      <vt:lpstr>Biodiversity Reading   Did you ever wonder why some environments had dozens of different organisms that lived there, while others seemed to be inhabited by only a few kinds of organisms?  The biodiversity of an ecosystem acts as an indicator of overall ecosystem health, and can tell you a lot about that ecosystem.  There are several different methods that can be employed to measure ecosystem biodiversity.  One such measure is the Simpson’s Diversity Index.    Biodiversity will increase naturally as succession occurs in an ecosystem--as an ecosystem ages and reaches its climax community, the number of species occupying various niches increases which can act as an indicator of ecosystem stability.  There are two factors that comprise biodiversity:  species richness and species evenness.  Species richness refers to the number of varied species that occupy an ecosystem, while species evenness refers to the number of each species that occupies an ecosystem.  The diagram below provides a visual explanation for these concepts:  </vt:lpstr>
      <vt:lpstr>Which community is the most diverse?Make a guess -</vt:lpstr>
      <vt:lpstr>PowerPoint Presentation</vt:lpstr>
      <vt:lpstr>Simpson Diversity Index</vt:lpstr>
      <vt:lpstr>PowerPoint Presentation</vt:lpstr>
      <vt:lpstr>Community 2--  1- [ (n/N)2 + (n/N)2 + (n/N)2]  1 - [(925/1000)2 + (40/1000)2 + (35/1000)2]  1 - [0.856 + 0.0016 + 0.001225]  1-.859  Answer=0.141 </vt:lpstr>
      <vt:lpstr>What does the diversity index value mean?</vt:lpstr>
      <vt:lpstr>Why is diversity important?</vt:lpstr>
      <vt:lpstr>Calculate Simpson’s Diversity for each community</vt:lpstr>
      <vt:lpstr>Elephants of Zimbabwe</vt:lpstr>
      <vt:lpstr>This is Part I of the Elephant Slides.  Please do these at your own pace, filling in highlighted portions on most slides and/or worksheet   Thanks for your hard work on slides </vt:lpstr>
      <vt:lpstr> </vt:lpstr>
      <vt:lpstr>PowerPoint Presentation</vt:lpstr>
      <vt:lpstr>Communication among elephants</vt:lpstr>
      <vt:lpstr>Elephants live in tightly-bonded female-led herds. This is led by the oldest and often largest female in the herd, called a matriarch. Herds usually consist of 8-100 individuals, depending on terrain and family size. When a calf is born, it is raised and protected by the whole matriarchal herd.</vt:lpstr>
      <vt:lpstr>Claim: Cooperative Behavior increase fitness. </vt:lpstr>
      <vt:lpstr>PowerPoint Presentation</vt:lpstr>
      <vt:lpstr>PowerPoint Presentation</vt:lpstr>
      <vt:lpstr>Elephants are K species. Did you know that they are pregnant for 18-22 months?? How might this slow the conservation effort to save elephants?</vt:lpstr>
      <vt:lpstr>Reproductive strategies </vt:lpstr>
      <vt:lpstr>PowerPoint Presentation</vt:lpstr>
      <vt:lpstr>Optional…meet the orphan calves</vt:lpstr>
      <vt:lpstr>Life takes place in populations</vt:lpstr>
      <vt:lpstr>Factors that affect Population Size</vt:lpstr>
      <vt:lpstr>Density-Dependent Factors</vt:lpstr>
      <vt:lpstr>Density Independent Factors</vt:lpstr>
      <vt:lpstr>PowerPoint Presentation</vt:lpstr>
      <vt:lpstr>Using info from graph, how have African elephant populations changed over time? </vt:lpstr>
      <vt:lpstr>Using data table, what species are at risk of extinction today?</vt:lpstr>
      <vt:lpstr>Threats - -</vt:lpstr>
      <vt:lpstr>How much is your face worth?</vt:lpstr>
      <vt:lpstr>Tusklessness Population</vt:lpstr>
      <vt:lpstr>Watch this video about a unique elephant population</vt:lpstr>
      <vt:lpstr>Scientific Explanation of Evolution by Natural Selection</vt:lpstr>
      <vt:lpstr>Review Punnett squares </vt:lpstr>
      <vt:lpstr>Review Punnett squares </vt:lpstr>
      <vt:lpstr>Elephants of Tanzania https://tanzania.wcs.org/Species/Elephant.aspx   </vt:lpstr>
      <vt:lpstr>This is Part 3 of the Elephant Slides.  Please do these at your own pace, filling in highlighted portions on most slides  Thanks for your hard work </vt:lpstr>
      <vt:lpstr> </vt:lpstr>
      <vt:lpstr>Teacher Notes</vt:lpstr>
      <vt:lpstr>PowerPoint Presentation</vt:lpstr>
      <vt:lpstr>PowerPoint Presentation</vt:lpstr>
      <vt:lpstr>PowerPoint Presentation</vt:lpstr>
      <vt:lpstr>Community relationships</vt:lpstr>
      <vt:lpstr>PowerPoint Presentation</vt:lpstr>
      <vt:lpstr>Elephant relationships with other species</vt:lpstr>
      <vt:lpstr>Look at the African continent, make observations on the elephant populations? - - - Pose a question about populations in different countries -</vt:lpstr>
      <vt:lpstr>PowerPoint Presentation</vt:lpstr>
      <vt:lpstr>PowerPoint Presentation</vt:lpstr>
      <vt:lpstr>Exponential growth </vt:lpstr>
      <vt:lpstr>Population growth</vt:lpstr>
      <vt:lpstr>PowerPoint Presentation</vt:lpstr>
      <vt:lpstr>Show Me the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lion kills and eats an elephant. Cellular respiration begins. Say steps out loud as you move your finger across screen (right/left brain). How is ATP made in glycolysis, Krebs, and ETC? </vt:lpstr>
      <vt:lpstr>How do elephants react to being chased? Say steps out loud as you move your finger across screen (right/left brain) </vt:lpstr>
      <vt:lpstr> Elephants of South Africa  </vt:lpstr>
      <vt:lpstr>This is Part 4 of the Elephant Slides.  Please do these at your own pace, filling in highlighted portions on most slides  Thanks for your hard work on slides </vt:lpstr>
      <vt:lpstr>Worksheet 4--in progress</vt:lpstr>
      <vt:lpstr>Design an elephant reserve--in progress</vt:lpstr>
      <vt:lpstr>Human Impacts on elephants</vt:lpstr>
      <vt:lpstr>Solutions</vt:lpstr>
      <vt:lpstr>PowerPoint Presentation</vt:lpstr>
      <vt:lpstr>PowerPoint Presentation</vt:lpstr>
      <vt:lpstr>What characters belong to the elephant? </vt:lpstr>
      <vt:lpstr>What characters belong to elephant?</vt:lpstr>
      <vt:lpstr>Plants are producers--review the light reaction and Calvin cycle. Say steps out loud as you move your finger across screen (right/left brain)</vt:lpstr>
      <vt:lpstr>Plants link their glucose into starch through dehydration synthesis. Explain dehydration synthesis -</vt:lpstr>
      <vt:lpstr> Elephants of Mozambique https://mozambique.wcs.org/About-Us/News/ID/12919.aspx#:~:text=Mozambique%20has%20an%20estimated%20population,indicate%20an%20estimated%2010%2C800%20elephants.      </vt:lpstr>
      <vt:lpstr>PowerPoint Presentation</vt:lpstr>
      <vt:lpstr>Elephants of Botswana https://www.awf.org/country/botswana</vt:lpstr>
      <vt:lpstr>Elephants of Uganda </vt:lpstr>
      <vt:lpstr>Elephants of Zimbabwe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Editor</cp:lastModifiedBy>
  <cp:revision>3</cp:revision>
  <dcterms:modified xsi:type="dcterms:W3CDTF">2023-04-10T05:04:48Z</dcterms:modified>
</cp:coreProperties>
</file>